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3">
  <p:sldMasterIdLst>
    <p:sldMasterId id="2147483831" r:id="rId1"/>
    <p:sldMasterId id="2147483838" r:id="rId2"/>
  </p:sldMasterIdLst>
  <p:notesMasterIdLst>
    <p:notesMasterId r:id="rId15"/>
  </p:notesMasterIdLst>
  <p:handoutMasterIdLst>
    <p:handoutMasterId r:id="rId16"/>
  </p:handoutMasterIdLst>
  <p:sldIdLst>
    <p:sldId id="359" r:id="rId3"/>
    <p:sldId id="343" r:id="rId4"/>
    <p:sldId id="338" r:id="rId5"/>
    <p:sldId id="347" r:id="rId6"/>
    <p:sldId id="350" r:id="rId7"/>
    <p:sldId id="351" r:id="rId8"/>
    <p:sldId id="353" r:id="rId9"/>
    <p:sldId id="354" r:id="rId10"/>
    <p:sldId id="356" r:id="rId11"/>
    <p:sldId id="355" r:id="rId12"/>
    <p:sldId id="357" r:id="rId13"/>
    <p:sldId id="358" r:id="rId14"/>
  </p:sldIdLst>
  <p:sldSz cx="9144000" cy="6858000" type="screen4x3"/>
  <p:notesSz cx="6805613" cy="9944100"/>
  <p:defaultTextStyle>
    <a:defPPr>
      <a:defRPr lang="fi-FI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07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2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A780B"/>
    <a:srgbClr val="14A019"/>
    <a:srgbClr val="A29791"/>
    <a:srgbClr val="FFE114"/>
    <a:srgbClr val="E6E6E6"/>
    <a:srgbClr val="7B6C67"/>
    <a:srgbClr val="382F2D"/>
    <a:srgbClr val="FDC82F"/>
    <a:srgbClr val="FFA100"/>
    <a:srgbClr val="EBE6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eematyyli 1 - Korostu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Vaalea tyyli 2 - Korostus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Normaali tyyli 1 - Korostu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Normaali tyyli 3 - Korostu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42" autoAdjust="0"/>
    <p:restoredTop sz="93700" autoAdjust="0"/>
  </p:normalViewPr>
  <p:slideViewPr>
    <p:cSldViewPr snapToGrid="0">
      <p:cViewPr varScale="1">
        <p:scale>
          <a:sx n="68" d="100"/>
          <a:sy n="68" d="100"/>
        </p:scale>
        <p:origin x="-1110" y="-102"/>
      </p:cViewPr>
      <p:guideLst>
        <p:guide orient="horz" pos="407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7" d="100"/>
          <a:sy n="137" d="100"/>
        </p:scale>
        <p:origin x="-4632" y="-104"/>
      </p:cViewPr>
      <p:guideLst>
        <p:guide orient="horz" pos="3132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autoTitleDeleted val="1"/>
    <c:plotArea>
      <c:layout/>
      <c:barChart>
        <c:barDir val="col"/>
        <c:grouping val="stacked"/>
        <c:ser>
          <c:idx val="0"/>
          <c:order val="0"/>
          <c:cat>
            <c:strRef>
              <c:f>Hoja1!$D$5:$D$6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Hoja1!$E$5:$E$6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Val val="1"/>
        </c:dLbls>
        <c:gapWidth val="95"/>
        <c:overlap val="100"/>
        <c:axId val="17968128"/>
        <c:axId val="66835968"/>
      </c:barChart>
      <c:catAx>
        <c:axId val="17968128"/>
        <c:scaling>
          <c:orientation val="minMax"/>
        </c:scaling>
        <c:axPos val="b"/>
        <c:majorTickMark val="none"/>
        <c:tickLblPos val="nextTo"/>
        <c:crossAx val="66835968"/>
        <c:crosses val="autoZero"/>
        <c:auto val="1"/>
        <c:lblAlgn val="ctr"/>
        <c:lblOffset val="100"/>
      </c:catAx>
      <c:valAx>
        <c:axId val="66835968"/>
        <c:scaling>
          <c:orientation val="minMax"/>
        </c:scaling>
        <c:delete val="1"/>
        <c:axPos val="l"/>
        <c:numFmt formatCode="0%" sourceLinked="1"/>
        <c:tickLblPos val="none"/>
        <c:crossAx val="17968128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8"/>
  <c:chart>
    <c:autoTitleDeleted val="1"/>
    <c:plotArea>
      <c:layout/>
      <c:barChart>
        <c:barDir val="col"/>
        <c:grouping val="stacked"/>
        <c:ser>
          <c:idx val="0"/>
          <c:order val="0"/>
          <c:cat>
            <c:strRef>
              <c:f>Hoja1!$I$5:$I$6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Hoja1!$J$5:$J$6</c:f>
              <c:numCache>
                <c:formatCode>0%</c:formatCode>
                <c:ptCount val="2"/>
                <c:pt idx="0">
                  <c:v>0.82</c:v>
                </c:pt>
                <c:pt idx="1">
                  <c:v>0.18</c:v>
                </c:pt>
              </c:numCache>
            </c:numRef>
          </c:val>
        </c:ser>
        <c:dLbls>
          <c:showVal val="1"/>
        </c:dLbls>
        <c:gapWidth val="95"/>
        <c:overlap val="100"/>
        <c:axId val="166555648"/>
        <c:axId val="166957056"/>
      </c:barChart>
      <c:catAx>
        <c:axId val="166555648"/>
        <c:scaling>
          <c:orientation val="minMax"/>
        </c:scaling>
        <c:axPos val="b"/>
        <c:majorTickMark val="none"/>
        <c:tickLblPos val="nextTo"/>
        <c:crossAx val="166957056"/>
        <c:crosses val="autoZero"/>
        <c:auto val="1"/>
        <c:lblAlgn val="ctr"/>
        <c:lblOffset val="100"/>
      </c:catAx>
      <c:valAx>
        <c:axId val="166957056"/>
        <c:scaling>
          <c:orientation val="minMax"/>
        </c:scaling>
        <c:delete val="1"/>
        <c:axPos val="l"/>
        <c:numFmt formatCode="0%" sourceLinked="1"/>
        <c:tickLblPos val="none"/>
        <c:crossAx val="166555648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autoTitleDeleted val="1"/>
    <c:plotArea>
      <c:layout/>
      <c:barChart>
        <c:barDir val="col"/>
        <c:grouping val="stacked"/>
        <c:ser>
          <c:idx val="0"/>
          <c:order val="0"/>
          <c:cat>
            <c:strRef>
              <c:f>Hoja1!$D$5:$D$6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Hoja1!$E$5:$E$6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Val val="1"/>
        </c:dLbls>
        <c:gapWidth val="95"/>
        <c:overlap val="100"/>
        <c:axId val="201320320"/>
        <c:axId val="201321856"/>
      </c:barChart>
      <c:catAx>
        <c:axId val="201320320"/>
        <c:scaling>
          <c:orientation val="minMax"/>
        </c:scaling>
        <c:axPos val="b"/>
        <c:majorTickMark val="none"/>
        <c:tickLblPos val="nextTo"/>
        <c:crossAx val="201321856"/>
        <c:crosses val="autoZero"/>
        <c:auto val="1"/>
        <c:lblAlgn val="ctr"/>
        <c:lblOffset val="100"/>
      </c:catAx>
      <c:valAx>
        <c:axId val="201321856"/>
        <c:scaling>
          <c:orientation val="minMax"/>
        </c:scaling>
        <c:delete val="1"/>
        <c:axPos val="l"/>
        <c:numFmt formatCode="0%" sourceLinked="1"/>
        <c:tickLblPos val="none"/>
        <c:crossAx val="201320320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8"/>
  <c:chart>
    <c:autoTitleDeleted val="1"/>
    <c:plotArea>
      <c:layout/>
      <c:barChart>
        <c:barDir val="col"/>
        <c:grouping val="stacked"/>
        <c:ser>
          <c:idx val="0"/>
          <c:order val="0"/>
          <c:cat>
            <c:strRef>
              <c:f>Hoja1!$I$5:$I$6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Hoja1!$J$5:$J$6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  <c:dLbls>
          <c:showVal val="1"/>
        </c:dLbls>
        <c:gapWidth val="95"/>
        <c:overlap val="100"/>
        <c:axId val="237766912"/>
        <c:axId val="237780992"/>
      </c:barChart>
      <c:catAx>
        <c:axId val="237766912"/>
        <c:scaling>
          <c:orientation val="minMax"/>
        </c:scaling>
        <c:axPos val="b"/>
        <c:majorTickMark val="none"/>
        <c:tickLblPos val="nextTo"/>
        <c:crossAx val="237780992"/>
        <c:crosses val="autoZero"/>
        <c:auto val="1"/>
        <c:lblAlgn val="ctr"/>
        <c:lblOffset val="100"/>
      </c:catAx>
      <c:valAx>
        <c:axId val="237780992"/>
        <c:scaling>
          <c:orientation val="minMax"/>
        </c:scaling>
        <c:delete val="1"/>
        <c:axPos val="l"/>
        <c:numFmt formatCode="0%" sourceLinked="1"/>
        <c:tickLblPos val="none"/>
        <c:crossAx val="237766912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autoTitleDeleted val="1"/>
    <c:plotArea>
      <c:layout/>
      <c:barChart>
        <c:barDir val="col"/>
        <c:grouping val="stacked"/>
        <c:ser>
          <c:idx val="0"/>
          <c:order val="0"/>
          <c:cat>
            <c:strRef>
              <c:f>Hoja1!$D$5:$D$6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Hoja1!$E$5:$E$6</c:f>
              <c:numCache>
                <c:formatCode>0%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dLbls>
          <c:showVal val="1"/>
        </c:dLbls>
        <c:gapWidth val="95"/>
        <c:overlap val="100"/>
        <c:axId val="217752704"/>
        <c:axId val="217754240"/>
      </c:barChart>
      <c:catAx>
        <c:axId val="217752704"/>
        <c:scaling>
          <c:orientation val="minMax"/>
        </c:scaling>
        <c:axPos val="b"/>
        <c:majorTickMark val="none"/>
        <c:tickLblPos val="nextTo"/>
        <c:crossAx val="217754240"/>
        <c:crosses val="autoZero"/>
        <c:auto val="1"/>
        <c:lblAlgn val="ctr"/>
        <c:lblOffset val="100"/>
      </c:catAx>
      <c:valAx>
        <c:axId val="217754240"/>
        <c:scaling>
          <c:orientation val="minMax"/>
        </c:scaling>
        <c:delete val="1"/>
        <c:axPos val="l"/>
        <c:numFmt formatCode="0%" sourceLinked="1"/>
        <c:tickLblPos val="none"/>
        <c:crossAx val="217752704"/>
        <c:crosses val="autoZero"/>
        <c:crossBetween val="between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8"/>
  <c:chart>
    <c:autoTitleDeleted val="1"/>
    <c:plotArea>
      <c:layout>
        <c:manualLayout>
          <c:layoutTarget val="inner"/>
          <c:xMode val="edge"/>
          <c:yMode val="edge"/>
          <c:x val="6.2510613268492929E-2"/>
          <c:y val="5.086705202312139E-2"/>
          <c:w val="0.93748938673150706"/>
          <c:h val="0.83328715124482267"/>
        </c:manualLayout>
      </c:layout>
      <c:barChart>
        <c:barDir val="col"/>
        <c:grouping val="stacked"/>
        <c:ser>
          <c:idx val="0"/>
          <c:order val="0"/>
          <c:cat>
            <c:strRef>
              <c:f>Hoja1!$I$5:$I$6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Hoja1!$J$5:$J$6</c:f>
              <c:numCache>
                <c:formatCode>0%</c:formatCode>
                <c:ptCount val="2"/>
                <c:pt idx="0">
                  <c:v>0.82</c:v>
                </c:pt>
                <c:pt idx="1">
                  <c:v>0.18</c:v>
                </c:pt>
              </c:numCache>
            </c:numRef>
          </c:val>
        </c:ser>
        <c:dLbls>
          <c:showVal val="1"/>
        </c:dLbls>
        <c:gapWidth val="95"/>
        <c:overlap val="100"/>
        <c:axId val="209616256"/>
        <c:axId val="217724032"/>
      </c:barChart>
      <c:catAx>
        <c:axId val="209616256"/>
        <c:scaling>
          <c:orientation val="minMax"/>
        </c:scaling>
        <c:axPos val="b"/>
        <c:majorTickMark val="none"/>
        <c:tickLblPos val="nextTo"/>
        <c:crossAx val="217724032"/>
        <c:crosses val="autoZero"/>
        <c:auto val="1"/>
        <c:lblAlgn val="ctr"/>
        <c:lblOffset val="100"/>
      </c:catAx>
      <c:valAx>
        <c:axId val="217724032"/>
        <c:scaling>
          <c:orientation val="minMax"/>
        </c:scaling>
        <c:delete val="1"/>
        <c:axPos val="l"/>
        <c:numFmt formatCode="0%" sourceLinked="1"/>
        <c:tickLblPos val="none"/>
        <c:crossAx val="209616256"/>
        <c:crosses val="autoZero"/>
        <c:crossBetween val="between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Life cycle stages covered</a:t>
            </a:r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spPr>
            <a:ln w="28575">
              <a:noFill/>
            </a:ln>
          </c:spPr>
          <c:dPt>
            <c:idx val="1"/>
            <c:spPr>
              <a:solidFill>
                <a:srgbClr val="EA780B"/>
              </a:solidFill>
              <a:ln w="28575">
                <a:noFill/>
              </a:ln>
            </c:spPr>
          </c:dPt>
          <c:dPt>
            <c:idx val="2"/>
            <c:spPr>
              <a:solidFill>
                <a:schemeClr val="accent2"/>
              </a:solidFill>
              <a:ln w="28575">
                <a:noFill/>
              </a:ln>
            </c:spPr>
          </c:dPt>
          <c:dPt>
            <c:idx val="3"/>
            <c:spPr>
              <a:solidFill>
                <a:srgbClr val="00B050"/>
              </a:solidFill>
              <a:ln w="28575">
                <a:noFill/>
              </a:ln>
            </c:spPr>
          </c:dPt>
          <c:dPt>
            <c:idx val="4"/>
            <c:spPr>
              <a:solidFill>
                <a:srgbClr val="FFFF00"/>
              </a:solidFill>
              <a:ln w="28575">
                <a:noFill/>
              </a:ln>
            </c:spPr>
          </c:dPt>
          <c:cat>
            <c:strRef>
              <c:f>Hoja2!$E$3:$I$3</c:f>
              <c:strCache>
                <c:ptCount val="5"/>
                <c:pt idx="0">
                  <c:v>Production/Manufacturing</c:v>
                </c:pt>
                <c:pt idx="1">
                  <c:v>use</c:v>
                </c:pt>
                <c:pt idx="2">
                  <c:v>disposal</c:v>
                </c:pt>
                <c:pt idx="3">
                  <c:v>Recylcing</c:v>
                </c:pt>
                <c:pt idx="4">
                  <c:v>all</c:v>
                </c:pt>
              </c:strCache>
            </c:strRef>
          </c:cat>
          <c:val>
            <c:numRef>
              <c:f>Hoja2!$E$4:$I$4</c:f>
              <c:numCache>
                <c:formatCode>0%</c:formatCode>
                <c:ptCount val="5"/>
                <c:pt idx="0">
                  <c:v>0.64</c:v>
                </c:pt>
                <c:pt idx="1">
                  <c:v>0.36</c:v>
                </c:pt>
                <c:pt idx="2">
                  <c:v>0.64</c:v>
                </c:pt>
                <c:pt idx="3">
                  <c:v>0.36</c:v>
                </c:pt>
                <c:pt idx="4">
                  <c:v>0.18</c:v>
                </c:pt>
              </c:numCache>
            </c:numRef>
          </c:val>
        </c:ser>
        <c:dLbls>
          <c:showVal val="1"/>
        </c:dLbls>
        <c:gapWidth val="95"/>
        <c:overlap val="100"/>
        <c:axId val="218562560"/>
        <c:axId val="218568576"/>
      </c:barChart>
      <c:catAx>
        <c:axId val="218562560"/>
        <c:scaling>
          <c:orientation val="minMax"/>
        </c:scaling>
        <c:axPos val="b"/>
        <c:majorTickMark val="none"/>
        <c:tickLblPos val="nextTo"/>
        <c:crossAx val="218568576"/>
        <c:crosses val="autoZero"/>
        <c:auto val="1"/>
        <c:lblAlgn val="ctr"/>
        <c:lblOffset val="100"/>
      </c:catAx>
      <c:valAx>
        <c:axId val="218568576"/>
        <c:scaling>
          <c:orientation val="minMax"/>
        </c:scaling>
        <c:delete val="1"/>
        <c:axPos val="l"/>
        <c:numFmt formatCode="0%" sourceLinked="1"/>
        <c:tickLblPos val="none"/>
        <c:crossAx val="218562560"/>
        <c:crosses val="autoZero"/>
        <c:crossBetween val="between"/>
      </c:valAx>
    </c:plotArea>
    <c:plotVisOnly val="1"/>
  </c:chart>
  <c:txPr>
    <a:bodyPr/>
    <a:lstStyle/>
    <a:p>
      <a:pPr>
        <a:defRPr sz="1200" b="1"/>
      </a:pPr>
      <a:endParaRPr lang="es-E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8"/>
  <c:chart>
    <c:autoTitleDeleted val="1"/>
    <c:plotArea>
      <c:layout>
        <c:manualLayout>
          <c:layoutTarget val="inner"/>
          <c:xMode val="edge"/>
          <c:yMode val="edge"/>
          <c:x val="6.2510613268492929E-2"/>
          <c:y val="5.0867052023121404E-2"/>
          <c:w val="0.93748938673150706"/>
          <c:h val="0.83328715124482267"/>
        </c:manualLayout>
      </c:layout>
      <c:barChart>
        <c:barDir val="col"/>
        <c:grouping val="stacked"/>
        <c:ser>
          <c:idx val="0"/>
          <c:order val="0"/>
          <c:cat>
            <c:strRef>
              <c:f>Hoja1!$I$5:$I$6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Hoja1!$J$5:$J$6</c:f>
              <c:numCache>
                <c:formatCode>0%</c:formatCode>
                <c:ptCount val="2"/>
                <c:pt idx="0">
                  <c:v>0.64000000000000012</c:v>
                </c:pt>
                <c:pt idx="1">
                  <c:v>0.36000000000000004</c:v>
                </c:pt>
              </c:numCache>
            </c:numRef>
          </c:val>
        </c:ser>
        <c:dLbls>
          <c:showVal val="1"/>
        </c:dLbls>
        <c:gapWidth val="95"/>
        <c:overlap val="100"/>
        <c:axId val="219805952"/>
        <c:axId val="226353536"/>
      </c:barChart>
      <c:catAx>
        <c:axId val="219805952"/>
        <c:scaling>
          <c:orientation val="minMax"/>
        </c:scaling>
        <c:axPos val="b"/>
        <c:majorTickMark val="none"/>
        <c:tickLblPos val="nextTo"/>
        <c:crossAx val="226353536"/>
        <c:crosses val="autoZero"/>
        <c:auto val="1"/>
        <c:lblAlgn val="ctr"/>
        <c:lblOffset val="100"/>
      </c:catAx>
      <c:valAx>
        <c:axId val="226353536"/>
        <c:scaling>
          <c:orientation val="minMax"/>
        </c:scaling>
        <c:delete val="1"/>
        <c:axPos val="l"/>
        <c:numFmt formatCode="0%" sourceLinked="1"/>
        <c:tickLblPos val="none"/>
        <c:crossAx val="219805952"/>
        <c:crosses val="autoZero"/>
        <c:crossBetween val="between"/>
      </c:valAx>
    </c:plotArea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style val="5"/>
  <c:chart>
    <c:autoTitleDeleted val="1"/>
    <c:plotArea>
      <c:layout/>
      <c:barChart>
        <c:barDir val="col"/>
        <c:grouping val="stacked"/>
        <c:ser>
          <c:idx val="0"/>
          <c:order val="0"/>
          <c:cat>
            <c:strRef>
              <c:f>Hoja1!$I$5:$I$6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Hoja1!$J$5:$J$6</c:f>
              <c:numCache>
                <c:formatCode>0%</c:formatCode>
                <c:ptCount val="2"/>
                <c:pt idx="0">
                  <c:v>0.82</c:v>
                </c:pt>
                <c:pt idx="1">
                  <c:v>0.18</c:v>
                </c:pt>
              </c:numCache>
            </c:numRef>
          </c:val>
        </c:ser>
        <c:dLbls>
          <c:showVal val="1"/>
        </c:dLbls>
        <c:gapWidth val="95"/>
        <c:overlap val="100"/>
        <c:axId val="218625920"/>
        <c:axId val="218669824"/>
      </c:barChart>
      <c:catAx>
        <c:axId val="218625920"/>
        <c:scaling>
          <c:orientation val="minMax"/>
        </c:scaling>
        <c:axPos val="b"/>
        <c:majorTickMark val="none"/>
        <c:tickLblPos val="nextTo"/>
        <c:crossAx val="218669824"/>
        <c:crosses val="autoZero"/>
        <c:auto val="1"/>
        <c:lblAlgn val="ctr"/>
        <c:lblOffset val="100"/>
      </c:catAx>
      <c:valAx>
        <c:axId val="218669824"/>
        <c:scaling>
          <c:orientation val="minMax"/>
        </c:scaling>
        <c:delete val="1"/>
        <c:axPos val="l"/>
        <c:numFmt formatCode="0%" sourceLinked="1"/>
        <c:tickLblPos val="none"/>
        <c:crossAx val="218625920"/>
        <c:crosses val="autoZero"/>
        <c:crossBetween val="between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LOGO_RGB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198" y="282438"/>
            <a:ext cx="3385557" cy="664768"/>
          </a:xfrm>
          <a:prstGeom prst="rect">
            <a:avLst/>
          </a:prstGeom>
        </p:spPr>
      </p:pic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2932296" y="384417"/>
            <a:ext cx="3402806" cy="234900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pPr algn="r"/>
            <a:endParaRPr lang="fi-FI" sz="800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sp>
        <p:nvSpPr>
          <p:cNvPr id="3" name="Päiväyksen paikkamerkki 2"/>
          <p:cNvSpPr>
            <a:spLocks noGrp="1"/>
          </p:cNvSpPr>
          <p:nvPr>
            <p:ph type="dt" sz="quarter" idx="1"/>
          </p:nvPr>
        </p:nvSpPr>
        <p:spPr>
          <a:xfrm>
            <a:off x="2923893" y="626111"/>
            <a:ext cx="3409633" cy="234900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E23D9673-BB60-8048-A47D-006078C43B3D}" type="datetime1">
              <a:rPr lang="fi-FI" sz="800">
                <a:solidFill>
                  <a:srgbClr val="7F7F7F"/>
                </a:solidFill>
                <a:latin typeface="Arial"/>
                <a:cs typeface="Arial"/>
              </a:rPr>
              <a:pPr/>
              <a:t>5.11.2018</a:t>
            </a:fld>
            <a:endParaRPr lang="fi-FI" sz="800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462110" y="9373235"/>
            <a:ext cx="2797864" cy="234900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r>
              <a:rPr lang="fi-FI" sz="900" dirty="0">
                <a:solidFill>
                  <a:srgbClr val="7F7F7F"/>
                </a:solidFill>
                <a:latin typeface="Arial"/>
                <a:cs typeface="Arial"/>
              </a:rPr>
              <a:t>Industrial Technologies 2014</a:t>
            </a: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528836" y="9373235"/>
            <a:ext cx="2822275" cy="234900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EAFFECF5-FFF5-954D-857E-73DEFF8B3729}" type="slidenum">
              <a:rPr sz="900">
                <a:solidFill>
                  <a:srgbClr val="7F7F7F"/>
                </a:solidFill>
                <a:latin typeface="Verdana"/>
                <a:cs typeface="Verdana"/>
              </a:rPr>
              <a:pPr/>
              <a:t>‹Nº›</a:t>
            </a:fld>
            <a:endParaRPr lang="fi-FI" sz="900" dirty="0">
              <a:solidFill>
                <a:srgbClr val="7F7F7F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779340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LOGO_RGB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998" y="199565"/>
            <a:ext cx="3385557" cy="664768"/>
          </a:xfrm>
          <a:prstGeom prst="rect">
            <a:avLst/>
          </a:prstGeom>
        </p:spPr>
      </p:pic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3462349" y="299626"/>
            <a:ext cx="2965176" cy="234900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900" b="0" i="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endParaRPr lang="fi-FI" dirty="0"/>
          </a:p>
        </p:txBody>
      </p:sp>
      <p:sp>
        <p:nvSpPr>
          <p:cNvPr id="3" name="Päiväyksen paikkamerkki 2"/>
          <p:cNvSpPr>
            <a:spLocks noGrp="1"/>
          </p:cNvSpPr>
          <p:nvPr>
            <p:ph type="dt" idx="1"/>
          </p:nvPr>
        </p:nvSpPr>
        <p:spPr>
          <a:xfrm>
            <a:off x="3462349" y="545150"/>
            <a:ext cx="2965176" cy="234900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900" b="0" i="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fld id="{C9AD8A61-AEBB-334F-9CF7-7C1AC3DE84E3}" type="datetime1">
              <a:rPr lang="en-US" smtClean="0"/>
              <a:pPr/>
              <a:t>11/5/2018</a:t>
            </a:fld>
            <a:endParaRPr lang="fi-FI" dirty="0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993775"/>
            <a:ext cx="4973637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fi-FI" dirty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378090" y="5057043"/>
            <a:ext cx="6049434" cy="3930893"/>
          </a:xfrm>
          <a:prstGeom prst="rect">
            <a:avLst/>
          </a:prstGeom>
        </p:spPr>
        <p:txBody>
          <a:bodyPr vert="horz" lIns="91568" tIns="45784" rIns="91568" bIns="45784" rtlCol="0">
            <a:normAutofit/>
          </a:bodyPr>
          <a:lstStyle/>
          <a:p>
            <a:pPr lvl="0"/>
            <a:r>
              <a:rPr lang="fi-FI"/>
              <a:t>Muokkaa tekstin perustyylejä osoittamalla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378089" y="9445170"/>
            <a:ext cx="2965176" cy="234900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900" b="0" i="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r>
              <a:rPr lang="fi-FI"/>
              <a:t>Industrial Technologies 2014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462349" y="9445170"/>
            <a:ext cx="2965176" cy="234900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900" b="0" i="0">
                <a:solidFill>
                  <a:srgbClr val="7F7F7F"/>
                </a:solidFill>
                <a:latin typeface="Arial"/>
                <a:cs typeface="Arial"/>
              </a:defRPr>
            </a:lvl1pPr>
          </a:lstStyle>
          <a:p>
            <a:fld id="{CADD9A0B-47F8-224F-B6EA-0951C917CE4A}" type="slidenum">
              <a:rPr lang="fi-FI" smtClean="0"/>
              <a:pPr/>
              <a:t>‹Nº›</a:t>
            </a:fld>
            <a:endParaRPr lang="fi-FI" dirty="0"/>
          </a:p>
        </p:txBody>
      </p:sp>
    </p:spTree>
    <p:extLst>
      <p:ext uri="{BB962C8B-B14F-4D97-AF65-F5344CB8AC3E}">
        <p14:creationId xmlns="" xmlns:p14="http://schemas.microsoft.com/office/powerpoint/2010/main" val="18392671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457200" rtl="0" eaLnBrk="1" latinLnBrk="0" hangingPunct="1">
      <a:lnSpc>
        <a:spcPts val="1600"/>
      </a:lnSpc>
      <a:defRPr sz="1000" b="0" i="0" kern="1200">
        <a:solidFill>
          <a:schemeClr val="tx1"/>
        </a:solidFill>
        <a:latin typeface="Arial"/>
        <a:ea typeface="+mn-ea"/>
        <a:cs typeface="Arial"/>
      </a:defRPr>
    </a:lvl1pPr>
    <a:lvl2pPr marL="457200" algn="l" defTabSz="457200" rtl="0" eaLnBrk="1" latinLnBrk="0" hangingPunct="1">
      <a:lnSpc>
        <a:spcPts val="1600"/>
      </a:lnSpc>
      <a:defRPr sz="1000" b="0" i="0" kern="1200">
        <a:solidFill>
          <a:schemeClr val="tx1"/>
        </a:solidFill>
        <a:latin typeface="Arial"/>
        <a:ea typeface="+mn-ea"/>
        <a:cs typeface="Arial"/>
      </a:defRPr>
    </a:lvl2pPr>
    <a:lvl3pPr marL="914400" algn="l" defTabSz="457200" rtl="0" eaLnBrk="1" latinLnBrk="0" hangingPunct="1">
      <a:lnSpc>
        <a:spcPts val="1600"/>
      </a:lnSpc>
      <a:defRPr sz="1000" b="0" i="0" kern="1200">
        <a:solidFill>
          <a:schemeClr val="tx1"/>
        </a:solidFill>
        <a:latin typeface="Arial"/>
        <a:ea typeface="+mn-ea"/>
        <a:cs typeface="Arial"/>
      </a:defRPr>
    </a:lvl3pPr>
    <a:lvl4pPr marL="1371600" algn="l" defTabSz="457200" rtl="0" eaLnBrk="1" latinLnBrk="0" hangingPunct="1">
      <a:lnSpc>
        <a:spcPts val="1600"/>
      </a:lnSpc>
      <a:defRPr sz="1000" b="0" i="0" kern="1200">
        <a:solidFill>
          <a:schemeClr val="tx1"/>
        </a:solidFill>
        <a:latin typeface="Arial"/>
        <a:ea typeface="+mn-ea"/>
        <a:cs typeface="Arial"/>
      </a:defRPr>
    </a:lvl4pPr>
    <a:lvl5pPr marL="1828800" algn="l" defTabSz="457200" rtl="0" eaLnBrk="1" latinLnBrk="0" hangingPunct="1">
      <a:lnSpc>
        <a:spcPts val="1600"/>
      </a:lnSpc>
      <a:defRPr sz="1000" b="0" i="0" kern="1200">
        <a:solidFill>
          <a:schemeClr val="tx1"/>
        </a:solidFill>
        <a:latin typeface="Arial"/>
        <a:ea typeface="+mn-ea"/>
        <a:cs typeface="Arial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9AD8A61-AEBB-334F-9CF7-7C1AC3DE84E3}" type="datetime1">
              <a:rPr lang="en-US" smtClean="0"/>
              <a:pPr/>
              <a:t>11/7/2018</a:t>
            </a:fld>
            <a:endParaRPr lang="fi-FI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Industrial Technologies 2014</a:t>
            </a:r>
            <a:endParaRPr lang="fi-FI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D9A0B-47F8-224F-B6EA-0951C917CE4A}" type="slidenum">
              <a:rPr lang="fi-FI" smtClean="0"/>
              <a:pPr/>
              <a:t>3</a:t>
            </a:fld>
            <a:endParaRPr lang="fi-FI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840">
              <a:lnSpc>
                <a:spcPts val="1602"/>
              </a:lnSpc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 single entry point connecting pilot facilities,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expertise, infrastructures, interfacial organisations and investors. 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Effective Up-to-date data 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Match making capability (tech sellers-buyers) along value chains.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Search a pilot plant profile (organization, country, target market, pilot input and output, ongoing projects, equipment, ...).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Access to active pilot network for choosing partners in future projects.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Possibility for mutual access to other networks with direct links to DIH &amp; DG-Grow pages.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By liaising with other DBs testing upscaling, characterization and modelling is facilitated</a:t>
            </a:r>
            <a:endParaRPr lang="pt-PT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9AD8A61-AEBB-334F-9CF7-7C1AC3DE84E3}" type="datetime1">
              <a:rPr lang="en-US" smtClean="0"/>
              <a:pPr/>
              <a:t>11/5/2018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Industrial Technologies 2014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D9A0B-47F8-224F-B6EA-0951C917CE4A}" type="slidenum">
              <a:rPr lang="fi-FI" smtClean="0"/>
              <a:pPr/>
              <a:t>4</a:t>
            </a:fld>
            <a:endParaRPr lang="fi-FI" dirty="0"/>
          </a:p>
        </p:txBody>
      </p:sp>
    </p:spTree>
    <p:extLst>
      <p:ext uri="{BB962C8B-B14F-4D97-AF65-F5344CB8AC3E}">
        <p14:creationId xmlns="" xmlns:p14="http://schemas.microsoft.com/office/powerpoint/2010/main" val="1999599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hyperlink" Target="http://eppn.eu/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hyperlink" Target="http://eppn.eu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CNT-Ltd log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580112" y="5800012"/>
            <a:ext cx="1584176" cy="550153"/>
          </a:xfrm>
          <a:prstGeom prst="rect">
            <a:avLst/>
          </a:prstGeom>
        </p:spPr>
      </p:pic>
      <p:pic>
        <p:nvPicPr>
          <p:cNvPr id="10" name="9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164288" y="332656"/>
            <a:ext cx="1511528" cy="1008112"/>
          </a:xfrm>
          <a:prstGeom prst="rect">
            <a:avLst/>
          </a:prstGeom>
        </p:spPr>
      </p:pic>
      <p:pic>
        <p:nvPicPr>
          <p:cNvPr id="11" name="10 Imagen" descr="logo onvega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453267" y="5877272"/>
            <a:ext cx="1096788" cy="438340"/>
          </a:xfrm>
          <a:prstGeom prst="rect">
            <a:avLst/>
          </a:prstGeom>
        </p:spPr>
      </p:pic>
      <p:pic>
        <p:nvPicPr>
          <p:cNvPr id="12" name="11 Imagen" descr="Logo ppt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565212" y="5800012"/>
            <a:ext cx="1008112" cy="593820"/>
          </a:xfrm>
          <a:prstGeom prst="rect">
            <a:avLst/>
          </a:prstGeom>
        </p:spPr>
      </p:pic>
      <p:pic>
        <p:nvPicPr>
          <p:cNvPr id="13" name="12 Imagen" descr="logo.png"/>
          <p:cNvPicPr>
            <a:picLocks noChangeAspect="1"/>
          </p:cNvPicPr>
          <p:nvPr userDrawn="1"/>
        </p:nvPicPr>
        <p:blipFill rotWithShape="1">
          <a:blip r:embed="rId7" cstate="print"/>
          <a:srcRect t="15687" b="33870"/>
          <a:stretch/>
        </p:blipFill>
        <p:spPr>
          <a:xfrm>
            <a:off x="323528" y="267798"/>
            <a:ext cx="2819608" cy="1137828"/>
          </a:xfrm>
          <a:prstGeom prst="rect">
            <a:avLst/>
          </a:prstGeom>
        </p:spPr>
      </p:pic>
      <p:sp>
        <p:nvSpPr>
          <p:cNvPr id="17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774591"/>
            <a:ext cx="791141" cy="6437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546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A4E67-CF04-CD4E-AA26-4C281DCBCC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7E9A1-AE4C-5748-B65D-4820D107E7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2470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IQ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IQ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A4E67-CF04-CD4E-AA26-4C281DCBCC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7E9A1-AE4C-5748-B65D-4820D107E7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19144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bg>
      <p:bgPr>
        <a:blipFill dpi="0" rotWithShape="1">
          <a:blip r:embed="rId2" cstate="print">
            <a:lum/>
          </a:blip>
          <a:srcRect/>
          <a:stretch>
            <a:fillRect t="-57000" b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7704" y="260648"/>
            <a:ext cx="5616624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6 Imagen" descr="logo2_EPPN-02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332656"/>
            <a:ext cx="1691680" cy="895723"/>
          </a:xfrm>
          <a:prstGeom prst="rect">
            <a:avLst/>
          </a:prstGeom>
        </p:spPr>
      </p:pic>
      <p:pic>
        <p:nvPicPr>
          <p:cNvPr id="8" name="7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68344" y="404664"/>
            <a:ext cx="1152128" cy="768410"/>
          </a:xfrm>
          <a:prstGeom prst="rect">
            <a:avLst/>
          </a:prstGeom>
        </p:spPr>
      </p:pic>
      <p:cxnSp>
        <p:nvCxnSpPr>
          <p:cNvPr id="10" name="9 Conector recto"/>
          <p:cNvCxnSpPr/>
          <p:nvPr userDrawn="1"/>
        </p:nvCxnSpPr>
        <p:spPr>
          <a:xfrm>
            <a:off x="467544" y="1412776"/>
            <a:ext cx="8208912" cy="0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64466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objects">
    <p:bg>
      <p:bgPr>
        <a:blipFill dpi="0" rotWithShape="1">
          <a:blip r:embed="rId2" cstate="print">
            <a:lum/>
          </a:blip>
          <a:srcRect/>
          <a:stretch>
            <a:fillRect t="-57000" b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688632" cy="114300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pic>
        <p:nvPicPr>
          <p:cNvPr id="8" name="7 Imagen" descr="logo2_EPPN-02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332656"/>
            <a:ext cx="1691680" cy="895723"/>
          </a:xfrm>
          <a:prstGeom prst="rect">
            <a:avLst/>
          </a:prstGeom>
        </p:spPr>
      </p:pic>
      <p:pic>
        <p:nvPicPr>
          <p:cNvPr id="9" name="8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68344" y="404664"/>
            <a:ext cx="1152128" cy="7684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8615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CNT-Ltd log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580112" y="6021288"/>
            <a:ext cx="1584176" cy="550153"/>
          </a:xfrm>
          <a:prstGeom prst="rect">
            <a:avLst/>
          </a:prstGeom>
        </p:spPr>
      </p:pic>
      <p:pic>
        <p:nvPicPr>
          <p:cNvPr id="10" name="9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164288" y="332656"/>
            <a:ext cx="1511528" cy="1008112"/>
          </a:xfrm>
          <a:prstGeom prst="rect">
            <a:avLst/>
          </a:prstGeom>
        </p:spPr>
      </p:pic>
      <p:pic>
        <p:nvPicPr>
          <p:cNvPr id="11" name="10 Imagen" descr="logo onvega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453267" y="6098548"/>
            <a:ext cx="1096788" cy="438340"/>
          </a:xfrm>
          <a:prstGeom prst="rect">
            <a:avLst/>
          </a:prstGeom>
        </p:spPr>
      </p:pic>
      <p:pic>
        <p:nvPicPr>
          <p:cNvPr id="12" name="11 Imagen" descr="Logo ppt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565212" y="6021288"/>
            <a:ext cx="1008112" cy="593820"/>
          </a:xfrm>
          <a:prstGeom prst="rect">
            <a:avLst/>
          </a:prstGeom>
        </p:spPr>
      </p:pic>
      <p:sp>
        <p:nvSpPr>
          <p:cNvPr id="17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1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995867"/>
            <a:ext cx="791141" cy="643701"/>
          </a:xfrm>
          <a:prstGeom prst="rect">
            <a:avLst/>
          </a:prstGeom>
        </p:spPr>
      </p:pic>
      <p:pic>
        <p:nvPicPr>
          <p:cNvPr id="14" name="12 Imagen" descr="logo.png"/>
          <p:cNvPicPr>
            <a:picLocks noChangeAspect="1"/>
          </p:cNvPicPr>
          <p:nvPr userDrawn="1"/>
        </p:nvPicPr>
        <p:blipFill rotWithShape="1">
          <a:blip r:embed="rId8" cstate="print"/>
          <a:srcRect t="15687" b="33870"/>
          <a:stretch/>
        </p:blipFill>
        <p:spPr>
          <a:xfrm>
            <a:off x="291004" y="267798"/>
            <a:ext cx="2819608" cy="1137828"/>
          </a:xfrm>
          <a:prstGeom prst="rect">
            <a:avLst/>
          </a:prstGeom>
        </p:spPr>
      </p:pic>
      <p:sp>
        <p:nvSpPr>
          <p:cNvPr id="3" name="Rectángulo 2"/>
          <p:cNvSpPr/>
          <p:nvPr userDrawn="1"/>
        </p:nvSpPr>
        <p:spPr>
          <a:xfrm>
            <a:off x="1700808" y="4860026"/>
            <a:ext cx="57423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sz="2500" b="1" dirty="0">
                <a:solidFill>
                  <a:prstClr val="black"/>
                </a:solidFill>
                <a:latin typeface="Lato Semibold"/>
              </a:rPr>
              <a:t>KEEP IN TOUCH: </a:t>
            </a:r>
            <a:r>
              <a:rPr lang="es-ES" sz="2500" b="1" dirty="0">
                <a:solidFill>
                  <a:prstClr val="black"/>
                </a:solidFill>
                <a:latin typeface="Lato Semibold"/>
                <a:hlinkClick r:id="rId9"/>
              </a:rPr>
              <a:t>http://eppn.eu</a:t>
            </a:r>
            <a:endParaRPr lang="es-ES" sz="2500" b="1" dirty="0">
              <a:solidFill>
                <a:prstClr val="black"/>
              </a:solidFill>
              <a:latin typeface="Lato Semibold"/>
            </a:endParaRPr>
          </a:p>
          <a:p>
            <a:pPr algn="ctr" defTabSz="914400"/>
            <a:endParaRPr lang="es-ES" sz="800" b="1" dirty="0">
              <a:solidFill>
                <a:prstClr val="black"/>
              </a:solidFill>
            </a:endParaRPr>
          </a:p>
          <a:p>
            <a:pPr algn="ctr" defTabSz="914400"/>
            <a:r>
              <a:rPr lang="es-ES" sz="2200" b="1" dirty="0">
                <a:solidFill>
                  <a:prstClr val="black"/>
                </a:solidFill>
              </a:rPr>
              <a:t>Email</a:t>
            </a:r>
            <a:r>
              <a:rPr lang="es-ES" sz="2200" b="1" i="1" dirty="0">
                <a:solidFill>
                  <a:prstClr val="black"/>
                </a:solidFill>
              </a:rPr>
              <a:t>: </a:t>
            </a:r>
            <a:r>
              <a:rPr lang="es-ES" sz="2200" b="1" dirty="0">
                <a:solidFill>
                  <a:prstClr val="black"/>
                </a:solidFill>
              </a:rPr>
              <a:t>contact@eppn.eu</a:t>
            </a:r>
            <a:r>
              <a:rPr lang="es-ES" sz="2200" b="1" i="1" dirty="0">
                <a:solidFill>
                  <a:prstClr val="black"/>
                </a:solidFill>
              </a:rPr>
              <a:t> </a:t>
            </a:r>
            <a:r>
              <a:rPr lang="es-ES" sz="2200" b="1" dirty="0">
                <a:solidFill>
                  <a:prstClr val="black"/>
                </a:solidFill>
                <a:latin typeface="Lato Semibold"/>
              </a:rPr>
              <a:t> </a:t>
            </a:r>
            <a:endParaRPr lang="es-ES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139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A4E67-CF04-CD4E-AA26-4C281DCBCC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11/5/2018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7E9A1-AE4C-5748-B65D-4820D107E7A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881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CNT-Ltd log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580112" y="5800012"/>
            <a:ext cx="1584176" cy="550153"/>
          </a:xfrm>
          <a:prstGeom prst="rect">
            <a:avLst/>
          </a:prstGeom>
        </p:spPr>
      </p:pic>
      <p:pic>
        <p:nvPicPr>
          <p:cNvPr id="10" name="9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164288" y="332656"/>
            <a:ext cx="1511528" cy="1008112"/>
          </a:xfrm>
          <a:prstGeom prst="rect">
            <a:avLst/>
          </a:prstGeom>
        </p:spPr>
      </p:pic>
      <p:pic>
        <p:nvPicPr>
          <p:cNvPr id="11" name="10 Imagen" descr="logo onvega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453267" y="5877272"/>
            <a:ext cx="1096788" cy="438340"/>
          </a:xfrm>
          <a:prstGeom prst="rect">
            <a:avLst/>
          </a:prstGeom>
        </p:spPr>
      </p:pic>
      <p:pic>
        <p:nvPicPr>
          <p:cNvPr id="12" name="11 Imagen" descr="Logo ppt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565212" y="5800012"/>
            <a:ext cx="1008112" cy="593820"/>
          </a:xfrm>
          <a:prstGeom prst="rect">
            <a:avLst/>
          </a:prstGeom>
        </p:spPr>
      </p:pic>
      <p:pic>
        <p:nvPicPr>
          <p:cNvPr id="13" name="12 Imagen" descr="logo.png"/>
          <p:cNvPicPr>
            <a:picLocks noChangeAspect="1"/>
          </p:cNvPicPr>
          <p:nvPr userDrawn="1"/>
        </p:nvPicPr>
        <p:blipFill rotWithShape="1">
          <a:blip r:embed="rId7" cstate="print"/>
          <a:srcRect t="15687" b="33870"/>
          <a:stretch/>
        </p:blipFill>
        <p:spPr>
          <a:xfrm>
            <a:off x="323528" y="267798"/>
            <a:ext cx="2819608" cy="1137828"/>
          </a:xfrm>
          <a:prstGeom prst="rect">
            <a:avLst/>
          </a:prstGeom>
        </p:spPr>
      </p:pic>
      <p:sp>
        <p:nvSpPr>
          <p:cNvPr id="17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774591"/>
            <a:ext cx="791141" cy="6437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9576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">
    <p:bg>
      <p:bgPr>
        <a:blipFill dpi="0" rotWithShape="1">
          <a:blip r:embed="rId2" cstate="print">
            <a:lum/>
          </a:blip>
          <a:srcRect/>
          <a:stretch>
            <a:fillRect t="-57000" b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07704" y="260648"/>
            <a:ext cx="5616624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6 Imagen" descr="logo2_EPPN-02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332656"/>
            <a:ext cx="1691680" cy="895723"/>
          </a:xfrm>
          <a:prstGeom prst="rect">
            <a:avLst/>
          </a:prstGeom>
        </p:spPr>
      </p:pic>
      <p:pic>
        <p:nvPicPr>
          <p:cNvPr id="8" name="7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68344" y="404664"/>
            <a:ext cx="1152128" cy="768410"/>
          </a:xfrm>
          <a:prstGeom prst="rect">
            <a:avLst/>
          </a:prstGeom>
        </p:spPr>
      </p:pic>
      <p:cxnSp>
        <p:nvCxnSpPr>
          <p:cNvPr id="10" name="9 Conector recto"/>
          <p:cNvCxnSpPr/>
          <p:nvPr userDrawn="1"/>
        </p:nvCxnSpPr>
        <p:spPr>
          <a:xfrm>
            <a:off x="467544" y="1412776"/>
            <a:ext cx="8208912" cy="0"/>
          </a:xfrm>
          <a:prstGeom prst="line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3041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objects">
    <p:bg>
      <p:bgPr>
        <a:blipFill dpi="0" rotWithShape="1">
          <a:blip r:embed="rId2" cstate="print">
            <a:lum/>
          </a:blip>
          <a:srcRect/>
          <a:stretch>
            <a:fillRect t="-57000" b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688632" cy="114300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pic>
        <p:nvPicPr>
          <p:cNvPr id="8" name="7 Imagen" descr="logo2_EPPN-02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9512" y="332656"/>
            <a:ext cx="1691680" cy="895723"/>
          </a:xfrm>
          <a:prstGeom prst="rect">
            <a:avLst/>
          </a:prstGeom>
        </p:spPr>
      </p:pic>
      <p:pic>
        <p:nvPicPr>
          <p:cNvPr id="9" name="8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68344" y="404664"/>
            <a:ext cx="1152128" cy="7684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7689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 descr="CNT-Ltd log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580112" y="6021288"/>
            <a:ext cx="1584176" cy="550153"/>
          </a:xfrm>
          <a:prstGeom prst="rect">
            <a:avLst/>
          </a:prstGeom>
        </p:spPr>
      </p:pic>
      <p:pic>
        <p:nvPicPr>
          <p:cNvPr id="10" name="9 Imagen" descr="flag_yellow_high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164288" y="332656"/>
            <a:ext cx="1511528" cy="1008112"/>
          </a:xfrm>
          <a:prstGeom prst="rect">
            <a:avLst/>
          </a:prstGeom>
        </p:spPr>
      </p:pic>
      <p:pic>
        <p:nvPicPr>
          <p:cNvPr id="11" name="10 Imagen" descr="logo onvega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453267" y="6098548"/>
            <a:ext cx="1096788" cy="438340"/>
          </a:xfrm>
          <a:prstGeom prst="rect">
            <a:avLst/>
          </a:prstGeom>
        </p:spPr>
      </p:pic>
      <p:pic>
        <p:nvPicPr>
          <p:cNvPr id="12" name="11 Imagen" descr="Logo ppt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565212" y="6021288"/>
            <a:ext cx="1008112" cy="593820"/>
          </a:xfrm>
          <a:prstGeom prst="rect">
            <a:avLst/>
          </a:prstGeom>
        </p:spPr>
      </p:pic>
      <p:sp>
        <p:nvSpPr>
          <p:cNvPr id="17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1"/>
          </a:xfrm>
        </p:spPr>
        <p:txBody>
          <a:bodyPr/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995867"/>
            <a:ext cx="791141" cy="643701"/>
          </a:xfrm>
          <a:prstGeom prst="rect">
            <a:avLst/>
          </a:prstGeom>
        </p:spPr>
      </p:pic>
      <p:pic>
        <p:nvPicPr>
          <p:cNvPr id="14" name="12 Imagen" descr="logo.png"/>
          <p:cNvPicPr>
            <a:picLocks noChangeAspect="1"/>
          </p:cNvPicPr>
          <p:nvPr userDrawn="1"/>
        </p:nvPicPr>
        <p:blipFill rotWithShape="1">
          <a:blip r:embed="rId8" cstate="print"/>
          <a:srcRect t="15687" b="33870"/>
          <a:stretch/>
        </p:blipFill>
        <p:spPr>
          <a:xfrm>
            <a:off x="291004" y="267798"/>
            <a:ext cx="2819608" cy="1137828"/>
          </a:xfrm>
          <a:prstGeom prst="rect">
            <a:avLst/>
          </a:prstGeom>
        </p:spPr>
      </p:pic>
      <p:sp>
        <p:nvSpPr>
          <p:cNvPr id="3" name="Rectángulo 2"/>
          <p:cNvSpPr/>
          <p:nvPr userDrawn="1"/>
        </p:nvSpPr>
        <p:spPr>
          <a:xfrm>
            <a:off x="1700808" y="4860026"/>
            <a:ext cx="57423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s-ES" sz="2500" b="1" dirty="0">
                <a:solidFill>
                  <a:prstClr val="black"/>
                </a:solidFill>
                <a:latin typeface="Lato Semibold"/>
              </a:rPr>
              <a:t>KEEP IN TOUCH: </a:t>
            </a:r>
            <a:r>
              <a:rPr lang="es-ES" sz="2500" b="1" dirty="0">
                <a:solidFill>
                  <a:prstClr val="black"/>
                </a:solidFill>
                <a:latin typeface="Lato Semibold"/>
                <a:hlinkClick r:id="rId9"/>
              </a:rPr>
              <a:t>http://eppn.eu</a:t>
            </a:r>
            <a:endParaRPr lang="es-ES" sz="2500" b="1" dirty="0">
              <a:solidFill>
                <a:prstClr val="black"/>
              </a:solidFill>
              <a:latin typeface="Lato Semibold"/>
            </a:endParaRPr>
          </a:p>
          <a:p>
            <a:pPr algn="ctr" defTabSz="914400"/>
            <a:endParaRPr lang="es-ES" sz="800" b="1" dirty="0">
              <a:solidFill>
                <a:prstClr val="black"/>
              </a:solidFill>
            </a:endParaRPr>
          </a:p>
          <a:p>
            <a:pPr algn="ctr" defTabSz="914400"/>
            <a:r>
              <a:rPr lang="es-ES" sz="2200" b="1" dirty="0">
                <a:solidFill>
                  <a:prstClr val="black"/>
                </a:solidFill>
              </a:rPr>
              <a:t>Email</a:t>
            </a:r>
            <a:r>
              <a:rPr lang="es-ES" sz="2200" b="1" i="1" dirty="0">
                <a:solidFill>
                  <a:prstClr val="black"/>
                </a:solidFill>
              </a:rPr>
              <a:t>: </a:t>
            </a:r>
            <a:r>
              <a:rPr lang="es-ES" sz="2200" b="1" dirty="0">
                <a:solidFill>
                  <a:prstClr val="black"/>
                </a:solidFill>
              </a:rPr>
              <a:t>contact@eppn.eu</a:t>
            </a:r>
            <a:r>
              <a:rPr lang="es-ES" sz="2200" b="1" i="1" dirty="0">
                <a:solidFill>
                  <a:prstClr val="black"/>
                </a:solidFill>
              </a:rPr>
              <a:t> </a:t>
            </a:r>
            <a:r>
              <a:rPr lang="es-ES" sz="2200" b="1" dirty="0">
                <a:solidFill>
                  <a:prstClr val="black"/>
                </a:solidFill>
                <a:latin typeface="Lato Semibold"/>
              </a:rPr>
              <a:t> </a:t>
            </a:r>
            <a:endParaRPr lang="es-ES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4531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B82E22C-55A9-45B4-9C32-F9397FBE4040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914400"/>
              <a:t>05/11/2018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D742BF5-822A-47F1-B301-2E442A97961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226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7B82E22C-55A9-45B4-9C32-F9397FBE4040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914400"/>
              <a:t>05/11/2018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DD742BF5-822A-47F1-B301-2E442A979616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0097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microsoft.com/office/2007/relationships/hdphoto" Target="../media/hdphoto1.wdp"/><Relationship Id="rId18" Type="http://schemas.openxmlformats.org/officeDocument/2006/relationships/image" Target="../media/image26.png"/><Relationship Id="rId26" Type="http://schemas.openxmlformats.org/officeDocument/2006/relationships/image" Target="../media/image33.png"/><Relationship Id="rId3" Type="http://schemas.openxmlformats.org/officeDocument/2006/relationships/image" Target="../media/image12.tiff"/><Relationship Id="rId21" Type="http://schemas.microsoft.com/office/2007/relationships/hdphoto" Target="../media/hdphoto2.wdp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5.png"/><Relationship Id="rId25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tiff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20.tiff"/><Relationship Id="rId24" Type="http://schemas.openxmlformats.org/officeDocument/2006/relationships/image" Target="../media/image31.png"/><Relationship Id="rId5" Type="http://schemas.openxmlformats.org/officeDocument/2006/relationships/image" Target="../media/image14.png"/><Relationship Id="rId15" Type="http://schemas.openxmlformats.org/officeDocument/2006/relationships/image" Target="../media/image23.tiff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9.png"/><Relationship Id="rId19" Type="http://schemas.openxmlformats.org/officeDocument/2006/relationships/image" Target="../media/image27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2.tiff"/><Relationship Id="rId22" Type="http://schemas.openxmlformats.org/officeDocument/2006/relationships/image" Target="../media/image29.png"/><Relationship Id="rId27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 anchor="ctr" anchorCtr="0">
            <a:normAutofit/>
          </a:bodyPr>
          <a:lstStyle/>
          <a:p>
            <a:pPr algn="ctr">
              <a:buNone/>
            </a:pP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European Network for Pilot Production 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F</a:t>
            </a:r>
            <a:r>
              <a:rPr lang="en-US" sz="4400" b="1" dirty="0" smtClean="0">
                <a:latin typeface="Arial" pitchFamily="34" charset="0"/>
                <a:cs typeface="Arial" pitchFamily="34" charset="0"/>
              </a:rPr>
              <a:t>acilities and Innovation Hubs</a:t>
            </a:r>
            <a:endParaRPr lang="en-US" sz="44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es-ES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nanoSAFE</a:t>
            </a:r>
            <a:endParaRPr lang="es-ES" sz="20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Grenoble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, 7</a:t>
            </a:r>
            <a:r>
              <a:rPr lang="es-ES" sz="20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000" dirty="0" err="1" smtClean="0">
                <a:latin typeface="Arial" pitchFamily="34" charset="0"/>
                <a:cs typeface="Arial" pitchFamily="34" charset="0"/>
              </a:rPr>
              <a:t>November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2018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smtClean="0"/>
              <a:t>Use of </a:t>
            </a:r>
            <a:r>
              <a:rPr lang="es-ES" dirty="0" err="1" smtClean="0"/>
              <a:t>tools</a:t>
            </a:r>
            <a:r>
              <a:rPr lang="es-ES" dirty="0" smtClean="0"/>
              <a:t>?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err="1" smtClean="0"/>
              <a:t>SbD</a:t>
            </a:r>
            <a:r>
              <a:rPr lang="es-ES" dirty="0" smtClean="0"/>
              <a:t>?</a:t>
            </a:r>
            <a:endParaRPr lang="es-ES" dirty="0"/>
          </a:p>
        </p:txBody>
      </p:sp>
      <p:graphicFrame>
        <p:nvGraphicFramePr>
          <p:cNvPr id="7" name="6 Gráfico"/>
          <p:cNvGraphicFramePr/>
          <p:nvPr/>
        </p:nvGraphicFramePr>
        <p:xfrm>
          <a:off x="4435522" y="2519836"/>
          <a:ext cx="4217159" cy="274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6 Gráfico"/>
          <p:cNvGraphicFramePr/>
          <p:nvPr/>
        </p:nvGraphicFramePr>
        <p:xfrm>
          <a:off x="545910" y="2560779"/>
          <a:ext cx="4026090" cy="274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Graphic spid="7" grpId="0">
        <p:bldAsOne/>
      </p:bldGraphic>
      <p:bldGraphic spid="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2792437" cy="624385"/>
          </a:xfrm>
        </p:spPr>
        <p:txBody>
          <a:bodyPr>
            <a:normAutofit fontScale="92500"/>
          </a:bodyPr>
          <a:lstStyle/>
          <a:p>
            <a:r>
              <a:rPr lang="es-ES" dirty="0" err="1" smtClean="0"/>
              <a:t>Safe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Design</a:t>
            </a:r>
            <a:endParaRPr lang="es-ES" dirty="0" smtClean="0"/>
          </a:p>
        </p:txBody>
      </p:sp>
      <p:sp>
        <p:nvSpPr>
          <p:cNvPr id="14" name="13 Rectángulo redondeado"/>
          <p:cNvSpPr/>
          <p:nvPr/>
        </p:nvSpPr>
        <p:spPr>
          <a:xfrm>
            <a:off x="604911" y="2518117"/>
            <a:ext cx="2644726" cy="1041009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err="1" smtClean="0"/>
              <a:t>Selection</a:t>
            </a:r>
            <a:r>
              <a:rPr lang="es-ES" sz="2000" dirty="0" smtClean="0"/>
              <a:t> of </a:t>
            </a:r>
            <a:r>
              <a:rPr lang="es-ES" sz="2000" dirty="0" err="1" smtClean="0"/>
              <a:t>materials</a:t>
            </a:r>
            <a:r>
              <a:rPr lang="es-ES" sz="2000" dirty="0" smtClean="0"/>
              <a:t> </a:t>
            </a:r>
            <a:r>
              <a:rPr lang="es-ES" sz="2000" dirty="0" err="1" smtClean="0"/>
              <a:t>based</a:t>
            </a:r>
            <a:r>
              <a:rPr lang="es-ES" sz="2000" dirty="0" smtClean="0"/>
              <a:t> on </a:t>
            </a:r>
            <a:r>
              <a:rPr lang="es-ES" sz="2000" dirty="0" err="1" smtClean="0"/>
              <a:t>risk</a:t>
            </a:r>
            <a:r>
              <a:rPr lang="es-ES" sz="2000" dirty="0" smtClean="0"/>
              <a:t> factor</a:t>
            </a:r>
            <a:endParaRPr lang="es-ES" sz="2000" dirty="0"/>
          </a:p>
        </p:txBody>
      </p:sp>
      <p:sp>
        <p:nvSpPr>
          <p:cNvPr id="15" name="14 Rectángulo redondeado"/>
          <p:cNvSpPr/>
          <p:nvPr/>
        </p:nvSpPr>
        <p:spPr>
          <a:xfrm>
            <a:off x="5132364" y="2150012"/>
            <a:ext cx="2644726" cy="104100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 smtClean="0"/>
              <a:t>PPE</a:t>
            </a:r>
            <a:endParaRPr lang="es-ES" sz="2800" dirty="0"/>
          </a:p>
        </p:txBody>
      </p:sp>
      <p:sp>
        <p:nvSpPr>
          <p:cNvPr id="16" name="15 Rectángulo redondeado"/>
          <p:cNvSpPr/>
          <p:nvPr/>
        </p:nvSpPr>
        <p:spPr>
          <a:xfrm>
            <a:off x="4499318" y="3683391"/>
            <a:ext cx="2644726" cy="104100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err="1" smtClean="0"/>
              <a:t>Recommendations</a:t>
            </a:r>
            <a:r>
              <a:rPr lang="es-ES" sz="2000" dirty="0" smtClean="0"/>
              <a:t>. </a:t>
            </a:r>
            <a:r>
              <a:rPr lang="es-ES" sz="2000" dirty="0" err="1" smtClean="0"/>
              <a:t>E.g.</a:t>
            </a:r>
            <a:r>
              <a:rPr lang="es-ES" sz="2000" dirty="0" smtClean="0"/>
              <a:t> </a:t>
            </a:r>
            <a:r>
              <a:rPr lang="es-ES" sz="2000" dirty="0" err="1" smtClean="0"/>
              <a:t>closed</a:t>
            </a:r>
            <a:r>
              <a:rPr lang="es-ES" sz="2000" dirty="0" smtClean="0"/>
              <a:t> </a:t>
            </a:r>
            <a:r>
              <a:rPr lang="es-ES" sz="2000" dirty="0" err="1" smtClean="0"/>
              <a:t>system</a:t>
            </a:r>
            <a:r>
              <a:rPr lang="es-ES" sz="2000" dirty="0" smtClean="0"/>
              <a:t> </a:t>
            </a:r>
            <a:endParaRPr lang="es-ES" sz="2000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630701" y="4302370"/>
            <a:ext cx="2644726" cy="10410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/>
              <a:t>Engineering of final </a:t>
            </a:r>
            <a:r>
              <a:rPr lang="es-ES" sz="2000" dirty="0" err="1" smtClean="0"/>
              <a:t>product</a:t>
            </a:r>
            <a:r>
              <a:rPr lang="es-ES" sz="2000" dirty="0" smtClean="0"/>
              <a:t> </a:t>
            </a:r>
            <a:r>
              <a:rPr lang="es-ES" sz="2000" dirty="0" err="1" smtClean="0"/>
              <a:t>to</a:t>
            </a:r>
            <a:r>
              <a:rPr lang="es-ES" sz="2000" dirty="0" smtClean="0"/>
              <a:t> </a:t>
            </a:r>
            <a:r>
              <a:rPr lang="es-ES" sz="2000" dirty="0" err="1" smtClean="0"/>
              <a:t>mitigate</a:t>
            </a:r>
            <a:r>
              <a:rPr lang="es-ES" sz="2000" dirty="0" smtClean="0"/>
              <a:t> </a:t>
            </a:r>
            <a:r>
              <a:rPr lang="es-ES" sz="2000" dirty="0" err="1" smtClean="0"/>
              <a:t>release</a:t>
            </a:r>
            <a:endParaRPr lang="es-ES" sz="2000" dirty="0"/>
          </a:p>
        </p:txBody>
      </p:sp>
      <p:sp>
        <p:nvSpPr>
          <p:cNvPr id="18" name="17 Rectángulo redondeado"/>
          <p:cNvSpPr/>
          <p:nvPr/>
        </p:nvSpPr>
        <p:spPr>
          <a:xfrm>
            <a:off x="5709137" y="5118295"/>
            <a:ext cx="2644726" cy="1041009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err="1" smtClean="0"/>
              <a:t>Redesign</a:t>
            </a:r>
            <a:r>
              <a:rPr lang="es-ES" sz="2000" dirty="0" smtClean="0"/>
              <a:t> of </a:t>
            </a:r>
            <a:r>
              <a:rPr lang="es-ES" sz="2000" dirty="0" err="1" smtClean="0"/>
              <a:t>pilot</a:t>
            </a:r>
            <a:r>
              <a:rPr lang="es-ES" sz="2000" dirty="0" smtClean="0"/>
              <a:t> line</a:t>
            </a:r>
            <a:endParaRPr lang="es-ES" sz="2000" dirty="0"/>
          </a:p>
        </p:txBody>
      </p:sp>
      <p:sp>
        <p:nvSpPr>
          <p:cNvPr id="19" name="18 Rectángulo redondeado"/>
          <p:cNvSpPr/>
          <p:nvPr/>
        </p:nvSpPr>
        <p:spPr>
          <a:xfrm>
            <a:off x="2499359" y="5580184"/>
            <a:ext cx="2644726" cy="10410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/>
              <a:t>Safety </a:t>
            </a:r>
            <a:r>
              <a:rPr lang="es-ES" sz="2000" dirty="0" err="1" smtClean="0"/>
              <a:t>database</a:t>
            </a:r>
            <a:r>
              <a:rPr lang="es-ES" sz="2000" dirty="0" smtClean="0"/>
              <a:t> for </a:t>
            </a:r>
            <a:r>
              <a:rPr lang="es-ES" sz="2000" dirty="0" err="1" smtClean="0"/>
              <a:t>produced</a:t>
            </a:r>
            <a:r>
              <a:rPr lang="es-ES" sz="2000" dirty="0" smtClean="0"/>
              <a:t> </a:t>
            </a:r>
            <a:r>
              <a:rPr lang="es-ES" sz="2000" dirty="0" err="1" smtClean="0"/>
              <a:t>materials</a:t>
            </a:r>
            <a:endParaRPr lang="es-ES" sz="2000" dirty="0"/>
          </a:p>
        </p:txBody>
      </p:sp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2792437" cy="624385"/>
          </a:xfrm>
        </p:spPr>
        <p:txBody>
          <a:bodyPr>
            <a:normAutofit/>
          </a:bodyPr>
          <a:lstStyle/>
          <a:p>
            <a:r>
              <a:rPr lang="es-ES" dirty="0" smtClean="0"/>
              <a:t>Tools </a:t>
            </a:r>
            <a:r>
              <a:rPr lang="es-ES" dirty="0" err="1" smtClean="0"/>
              <a:t>Used</a:t>
            </a:r>
            <a:endParaRPr lang="es-ES" dirty="0" smtClean="0"/>
          </a:p>
        </p:txBody>
      </p:sp>
      <p:sp>
        <p:nvSpPr>
          <p:cNvPr id="14" name="13 Rectángulo redondeado"/>
          <p:cNvSpPr/>
          <p:nvPr/>
        </p:nvSpPr>
        <p:spPr>
          <a:xfrm>
            <a:off x="604911" y="2518117"/>
            <a:ext cx="2644726" cy="1041009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Modified environmental standard test </a:t>
            </a:r>
            <a:r>
              <a:rPr lang="en-US" sz="2000" dirty="0" smtClean="0"/>
              <a:t>systems</a:t>
            </a:r>
            <a:endParaRPr lang="es-ES" sz="2000" dirty="0"/>
          </a:p>
        </p:txBody>
      </p:sp>
      <p:sp>
        <p:nvSpPr>
          <p:cNvPr id="15" name="14 Rectángulo redondeado"/>
          <p:cNvSpPr/>
          <p:nvPr/>
        </p:nvSpPr>
        <p:spPr>
          <a:xfrm>
            <a:off x="6499274" y="1798320"/>
            <a:ext cx="2644726" cy="104100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800" dirty="0" err="1" smtClean="0"/>
              <a:t>Ecetoc</a:t>
            </a:r>
            <a:r>
              <a:rPr lang="es-ES" sz="2800" dirty="0" smtClean="0"/>
              <a:t> </a:t>
            </a:r>
            <a:r>
              <a:rPr lang="es-ES" sz="2800" dirty="0" smtClean="0"/>
              <a:t>TRA</a:t>
            </a:r>
            <a:endParaRPr lang="es-ES" sz="2800" dirty="0"/>
          </a:p>
        </p:txBody>
      </p:sp>
      <p:sp>
        <p:nvSpPr>
          <p:cNvPr id="16" name="15 Rectángulo redondeado"/>
          <p:cNvSpPr/>
          <p:nvPr/>
        </p:nvSpPr>
        <p:spPr>
          <a:xfrm>
            <a:off x="6314051" y="3528646"/>
            <a:ext cx="2644726" cy="104100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/>
              <a:t>ISO Control </a:t>
            </a:r>
            <a:r>
              <a:rPr lang="es-ES" sz="2000" dirty="0" err="1" smtClean="0"/>
              <a:t>banding</a:t>
            </a:r>
            <a:endParaRPr lang="es-ES" sz="2000" dirty="0"/>
          </a:p>
        </p:txBody>
      </p:sp>
      <p:sp>
        <p:nvSpPr>
          <p:cNvPr id="17" name="16 Rectángulo redondeado"/>
          <p:cNvSpPr/>
          <p:nvPr/>
        </p:nvSpPr>
        <p:spPr>
          <a:xfrm>
            <a:off x="630701" y="4302370"/>
            <a:ext cx="2644726" cy="104100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smtClean="0"/>
              <a:t>OECD </a:t>
            </a:r>
            <a:r>
              <a:rPr lang="es-ES" sz="2000" dirty="0" err="1" smtClean="0"/>
              <a:t>harmonized</a:t>
            </a:r>
            <a:r>
              <a:rPr lang="es-ES" sz="2000" dirty="0" smtClean="0"/>
              <a:t> </a:t>
            </a:r>
            <a:r>
              <a:rPr lang="es-ES" sz="2000" dirty="0" err="1" smtClean="0"/>
              <a:t>tiered</a:t>
            </a:r>
            <a:r>
              <a:rPr lang="es-ES" sz="2000" dirty="0" smtClean="0"/>
              <a:t> </a:t>
            </a:r>
            <a:r>
              <a:rPr lang="es-ES" sz="2000" dirty="0" err="1" smtClean="0"/>
              <a:t>approach</a:t>
            </a:r>
            <a:endParaRPr lang="es-ES" sz="2000" dirty="0"/>
          </a:p>
        </p:txBody>
      </p:sp>
      <p:sp>
        <p:nvSpPr>
          <p:cNvPr id="18" name="17 Rectángulo redondeado"/>
          <p:cNvSpPr/>
          <p:nvPr/>
        </p:nvSpPr>
        <p:spPr>
          <a:xfrm>
            <a:off x="5709137" y="5118295"/>
            <a:ext cx="2644726" cy="1041009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dirty="0" err="1" smtClean="0"/>
              <a:t>Stoffenmanager</a:t>
            </a:r>
            <a:r>
              <a:rPr lang="es-ES" sz="2000" dirty="0" smtClean="0"/>
              <a:t> nano</a:t>
            </a:r>
            <a:endParaRPr lang="es-ES" sz="2000" dirty="0"/>
          </a:p>
        </p:txBody>
      </p:sp>
      <p:sp>
        <p:nvSpPr>
          <p:cNvPr id="9" name="8 Rectángulo redondeado"/>
          <p:cNvSpPr/>
          <p:nvPr/>
        </p:nvSpPr>
        <p:spPr>
          <a:xfrm>
            <a:off x="2358682" y="5580185"/>
            <a:ext cx="2644726" cy="104100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dirty="0" err="1" smtClean="0"/>
              <a:t>Decision</a:t>
            </a:r>
            <a:r>
              <a:rPr lang="es-ES" sz="2000" dirty="0" smtClean="0"/>
              <a:t> </a:t>
            </a:r>
            <a:r>
              <a:rPr lang="es-ES" sz="2000" dirty="0" err="1" smtClean="0"/>
              <a:t>trees</a:t>
            </a:r>
            <a:endParaRPr lang="es-ES" sz="2000" dirty="0"/>
          </a:p>
        </p:txBody>
      </p:sp>
      <p:sp>
        <p:nvSpPr>
          <p:cNvPr id="10" name="9 Rectángulo redondeado"/>
          <p:cNvSpPr/>
          <p:nvPr/>
        </p:nvSpPr>
        <p:spPr>
          <a:xfrm>
            <a:off x="3427828" y="3498167"/>
            <a:ext cx="2644726" cy="104100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dirty="0" smtClean="0"/>
              <a:t>HAZOP</a:t>
            </a:r>
            <a:endParaRPr lang="es-ES" sz="2000" dirty="0"/>
          </a:p>
        </p:txBody>
      </p:sp>
      <p:sp>
        <p:nvSpPr>
          <p:cNvPr id="11" name="10 Rectángulo redondeado"/>
          <p:cNvSpPr/>
          <p:nvPr/>
        </p:nvSpPr>
        <p:spPr>
          <a:xfrm>
            <a:off x="3526301" y="1781909"/>
            <a:ext cx="2644726" cy="104100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dirty="0" err="1" smtClean="0"/>
              <a:t>Questionnairs</a:t>
            </a:r>
            <a:endParaRPr lang="es-ES" sz="2000" dirty="0"/>
          </a:p>
        </p:txBody>
      </p:sp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="" xmlns:a16="http://schemas.microsoft.com/office/drawing/2014/main" id="{FE1D87B1-F089-BF4A-BC11-C512AFA9BE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478" y="2852975"/>
            <a:ext cx="5337473" cy="3785652"/>
          </a:xfrm>
          <a:ln w="12700">
            <a:solidFill>
              <a:schemeClr val="accent1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6A7BB2B0-85F0-634B-BDC8-BB47A08B68B6}"/>
              </a:ext>
            </a:extLst>
          </p:cNvPr>
          <p:cNvSpPr/>
          <p:nvPr/>
        </p:nvSpPr>
        <p:spPr>
          <a:xfrm>
            <a:off x="264640" y="1643832"/>
            <a:ext cx="8593610" cy="1077218"/>
          </a:xfrm>
          <a:prstGeom prst="rect">
            <a:avLst/>
          </a:prstGeom>
          <a:ln w="25400" cmpd="dbl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Provide a sustainable interactive and dynamic participatory </a:t>
            </a: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digital market place (match-making tool)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allowing </a:t>
            </a: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pilot lines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become connected with </a:t>
            </a: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users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(technology up-takers, policy makers, investors and other actors) in the ecosystem, along </a:t>
            </a: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industrial value chains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1 Título">
            <a:extLst>
              <a:ext uri="{FF2B5EF4-FFF2-40B4-BE49-F238E27FC236}">
                <a16:creationId xmlns="" xmlns:a16="http://schemas.microsoft.com/office/drawing/2014/main" id="{AABD92B5-B981-964C-A0B8-745D4636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3688" y="260648"/>
            <a:ext cx="5616624" cy="1143000"/>
          </a:xfrm>
        </p:spPr>
        <p:txBody>
          <a:bodyPr>
            <a:normAutofit/>
          </a:bodyPr>
          <a:lstStyle/>
          <a:p>
            <a:r>
              <a:rPr lang="es-ES" b="1" dirty="0" err="1" smtClean="0">
                <a:solidFill>
                  <a:schemeClr val="accent1">
                    <a:lumMod val="75000"/>
                  </a:schemeClr>
                </a:solidFill>
              </a:rPr>
              <a:t>Objectives</a:t>
            </a:r>
            <a:endParaRPr lang="es-E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="" xmlns:a16="http://schemas.microsoft.com/office/drawing/2014/main" id="{7C35D920-FB55-B440-86C8-905CF234386D}"/>
              </a:ext>
            </a:extLst>
          </p:cNvPr>
          <p:cNvSpPr txBox="1">
            <a:spLocks/>
          </p:cNvSpPr>
          <p:nvPr/>
        </p:nvSpPr>
        <p:spPr>
          <a:xfrm>
            <a:off x="5472114" y="2852976"/>
            <a:ext cx="3414712" cy="378565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fr-BE" sz="1400" dirty="0" err="1"/>
              <a:t>Provide</a:t>
            </a:r>
            <a:r>
              <a:rPr lang="fr-BE" sz="1400" dirty="0"/>
              <a:t> a </a:t>
            </a:r>
            <a:r>
              <a:rPr lang="fr-BE" sz="1400" b="1" dirty="0" err="1"/>
              <a:t>common</a:t>
            </a:r>
            <a:r>
              <a:rPr lang="fr-BE" sz="1400" b="1" dirty="0"/>
              <a:t> digital </a:t>
            </a:r>
            <a:r>
              <a:rPr lang="fr-BE" sz="1400" b="1" dirty="0" err="1"/>
              <a:t>market</a:t>
            </a:r>
            <a:r>
              <a:rPr lang="fr-BE" sz="1400" b="1" dirty="0"/>
              <a:t> place </a:t>
            </a:r>
            <a:r>
              <a:rPr lang="fr-BE" sz="1400" b="1" dirty="0" err="1"/>
              <a:t>connecting</a:t>
            </a:r>
            <a:r>
              <a:rPr lang="fr-BE" sz="1400" b="1" dirty="0"/>
              <a:t> </a:t>
            </a:r>
            <a:r>
              <a:rPr lang="fr-BE" sz="1400" b="1" dirty="0" err="1"/>
              <a:t>various</a:t>
            </a:r>
            <a:r>
              <a:rPr lang="fr-BE" sz="1400" b="1" dirty="0"/>
              <a:t> </a:t>
            </a:r>
            <a:r>
              <a:rPr lang="fr-BE" sz="1400" b="1" dirty="0" err="1"/>
              <a:t>forms</a:t>
            </a:r>
            <a:r>
              <a:rPr lang="fr-BE" sz="1400" b="1" dirty="0"/>
              <a:t> of </a:t>
            </a:r>
            <a:r>
              <a:rPr lang="fr-BE" sz="1400" b="1" dirty="0" err="1"/>
              <a:t>users</a:t>
            </a:r>
            <a:r>
              <a:rPr lang="fr-BE" sz="1400" b="1" dirty="0"/>
              <a:t> </a:t>
            </a:r>
            <a:r>
              <a:rPr lang="fr-BE" sz="1400" b="1" dirty="0" err="1"/>
              <a:t>with</a:t>
            </a:r>
            <a:r>
              <a:rPr lang="fr-BE" sz="1400" b="1" dirty="0"/>
              <a:t> </a:t>
            </a:r>
            <a:r>
              <a:rPr lang="fr-BE" sz="1400" b="1" dirty="0" err="1"/>
              <a:t>each</a:t>
            </a:r>
            <a:r>
              <a:rPr lang="fr-BE" sz="1400" b="1" dirty="0"/>
              <a:t> </a:t>
            </a:r>
            <a:r>
              <a:rPr lang="fr-BE" sz="1400" b="1" dirty="0" err="1"/>
              <a:t>others</a:t>
            </a:r>
            <a:r>
              <a:rPr lang="fr-BE" sz="1400" b="1" dirty="0"/>
              <a:t>.  (</a:t>
            </a:r>
            <a:r>
              <a:rPr lang="fr-BE" sz="1400" b="1" dirty="0" err="1"/>
              <a:t>eg</a:t>
            </a:r>
            <a:r>
              <a:rPr lang="fr-BE" sz="1400" b="1" dirty="0"/>
              <a:t>. </a:t>
            </a:r>
            <a:r>
              <a:rPr lang="fr-BE" sz="1400" b="1" dirty="0" err="1"/>
              <a:t>technology</a:t>
            </a:r>
            <a:r>
              <a:rPr lang="fr-BE" sz="1400" b="1" dirty="0"/>
              <a:t> providers </a:t>
            </a:r>
            <a:r>
              <a:rPr lang="fr-BE" sz="1400" b="1" dirty="0" err="1"/>
              <a:t>with</a:t>
            </a:r>
            <a:r>
              <a:rPr lang="fr-BE" sz="1400" b="1" dirty="0"/>
              <a:t> </a:t>
            </a:r>
            <a:r>
              <a:rPr lang="fr-BE" sz="1400" b="1" dirty="0" err="1"/>
              <a:t>buyers</a:t>
            </a:r>
            <a:r>
              <a:rPr lang="fr-BE" sz="1400" b="1" dirty="0"/>
              <a:t>).</a:t>
            </a:r>
            <a:endParaRPr lang="pt-PT" sz="1400" b="1" dirty="0"/>
          </a:p>
          <a:p>
            <a:pPr>
              <a:spcBef>
                <a:spcPts val="600"/>
              </a:spcBef>
            </a:pPr>
            <a:r>
              <a:rPr lang="fr-BE" sz="1400" dirty="0" err="1"/>
              <a:t>Facilitate</a:t>
            </a:r>
            <a:r>
              <a:rPr lang="fr-BE" sz="1400" dirty="0"/>
              <a:t> </a:t>
            </a:r>
            <a:r>
              <a:rPr lang="fr-BE" sz="1400" b="1" u="sng" dirty="0"/>
              <a:t>Europe-</a:t>
            </a:r>
            <a:r>
              <a:rPr lang="fr-BE" sz="1400" b="1" u="sng" dirty="0" err="1"/>
              <a:t>wide</a:t>
            </a:r>
            <a:r>
              <a:rPr lang="fr-BE" sz="1400" b="1" u="sng" dirty="0"/>
              <a:t> </a:t>
            </a:r>
            <a:r>
              <a:rPr lang="fr-BE" sz="1400" b="1" u="sng" dirty="0" err="1"/>
              <a:t>access</a:t>
            </a:r>
            <a:r>
              <a:rPr lang="fr-BE" sz="1400" dirty="0"/>
              <a:t>, to </a:t>
            </a:r>
            <a:r>
              <a:rPr lang="fr-BE" sz="1400" dirty="0" err="1"/>
              <a:t>specialised</a:t>
            </a:r>
            <a:r>
              <a:rPr lang="fr-BE" sz="1400" dirty="0"/>
              <a:t> </a:t>
            </a:r>
            <a:r>
              <a:rPr lang="fr-BE" sz="1400" dirty="0" err="1"/>
              <a:t>facilities</a:t>
            </a:r>
            <a:r>
              <a:rPr lang="fr-BE" sz="1400" dirty="0"/>
              <a:t> and expertise.</a:t>
            </a:r>
          </a:p>
          <a:p>
            <a:pPr>
              <a:spcBef>
                <a:spcPts val="600"/>
              </a:spcBef>
            </a:pPr>
            <a:r>
              <a:rPr lang="fr-BE" sz="1400" dirty="0" err="1"/>
              <a:t>Provide</a:t>
            </a:r>
            <a:r>
              <a:rPr lang="fr-BE" sz="1400" dirty="0"/>
              <a:t> instant </a:t>
            </a:r>
            <a:r>
              <a:rPr lang="fr-BE" sz="1400" dirty="0" err="1"/>
              <a:t>access</a:t>
            </a:r>
            <a:r>
              <a:rPr lang="fr-BE" sz="1400" dirty="0"/>
              <a:t> to high-</a:t>
            </a:r>
            <a:r>
              <a:rPr lang="fr-BE" sz="1400" dirty="0" err="1"/>
              <a:t>quality</a:t>
            </a:r>
            <a:r>
              <a:rPr lang="fr-BE" sz="1400" dirty="0"/>
              <a:t>, </a:t>
            </a:r>
            <a:r>
              <a:rPr lang="fr-BE" sz="1400" dirty="0" err="1"/>
              <a:t>reliable</a:t>
            </a:r>
            <a:r>
              <a:rPr lang="fr-BE" sz="1400" dirty="0"/>
              <a:t>, and </a:t>
            </a:r>
            <a:r>
              <a:rPr lang="fr-BE" sz="1400" b="1" u="sng" dirty="0" err="1"/>
              <a:t>updated</a:t>
            </a:r>
            <a:r>
              <a:rPr lang="fr-BE" sz="1400" b="1" u="sng" dirty="0"/>
              <a:t> information </a:t>
            </a:r>
            <a:r>
              <a:rPr lang="en-GB" sz="1400" dirty="0"/>
              <a:t>related with </a:t>
            </a:r>
            <a:r>
              <a:rPr lang="en-GB" sz="1400" b="1" dirty="0"/>
              <a:t>access to testing and product developments facilities, expertise and related complementary support structures.</a:t>
            </a:r>
            <a:endParaRPr lang="fr-BE" sz="1400" dirty="0"/>
          </a:p>
          <a:p>
            <a:pPr>
              <a:spcBef>
                <a:spcPts val="600"/>
              </a:spcBef>
            </a:pPr>
            <a:r>
              <a:rPr lang="fr-BE" sz="1400" dirty="0" err="1"/>
              <a:t>Provide</a:t>
            </a:r>
            <a:r>
              <a:rPr lang="fr-BE" sz="1400" dirty="0"/>
              <a:t> </a:t>
            </a:r>
            <a:r>
              <a:rPr lang="fr-BE" sz="1400" dirty="0" err="1"/>
              <a:t>companies</a:t>
            </a:r>
            <a:r>
              <a:rPr lang="fr-BE" sz="1400" dirty="0"/>
              <a:t> (startups, </a:t>
            </a:r>
            <a:r>
              <a:rPr lang="fr-BE" sz="1400" dirty="0" err="1"/>
              <a:t>SMEs</a:t>
            </a:r>
            <a:r>
              <a:rPr lang="fr-BE" sz="1400" dirty="0"/>
              <a:t> and large </a:t>
            </a:r>
            <a:r>
              <a:rPr lang="fr-BE" sz="1400" dirty="0" err="1"/>
              <a:t>companies</a:t>
            </a:r>
            <a:r>
              <a:rPr lang="fr-BE" sz="1400" dirty="0"/>
              <a:t>) </a:t>
            </a:r>
            <a:r>
              <a:rPr lang="fr-BE" sz="1400" dirty="0" err="1"/>
              <a:t>with</a:t>
            </a:r>
            <a:r>
              <a:rPr lang="fr-BE" sz="1400" dirty="0"/>
              <a:t> </a:t>
            </a:r>
            <a:r>
              <a:rPr lang="fr-BE" sz="1400" b="1" dirty="0"/>
              <a:t>assurance about the </a:t>
            </a:r>
            <a:r>
              <a:rPr lang="fr-BE" sz="1400" b="1" dirty="0" err="1"/>
              <a:t>quality</a:t>
            </a:r>
            <a:r>
              <a:rPr lang="fr-BE" sz="1400" b="1" dirty="0"/>
              <a:t> of the services </a:t>
            </a:r>
            <a:r>
              <a:rPr lang="fr-BE" sz="1400" dirty="0" err="1"/>
              <a:t>being</a:t>
            </a:r>
            <a:r>
              <a:rPr lang="fr-BE" sz="1400" dirty="0"/>
              <a:t> </a:t>
            </a:r>
            <a:r>
              <a:rPr lang="fr-BE" sz="1400" dirty="0" err="1"/>
              <a:t>provided</a:t>
            </a:r>
            <a:r>
              <a:rPr lang="fr-BE" sz="1400" dirty="0"/>
              <a:t> and </a:t>
            </a:r>
            <a:r>
              <a:rPr lang="fr-BE" sz="1400" dirty="0" err="1"/>
              <a:t>access</a:t>
            </a:r>
            <a:r>
              <a:rPr lang="fr-BE" sz="1400" dirty="0"/>
              <a:t> conditions.  </a:t>
            </a:r>
          </a:p>
        </p:txBody>
      </p:sp>
    </p:spTree>
    <p:extLst>
      <p:ext uri="{BB962C8B-B14F-4D97-AF65-F5344CB8AC3E}">
        <p14:creationId xmlns="" xmlns:p14="http://schemas.microsoft.com/office/powerpoint/2010/main" val="211557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8786"/>
            <a:ext cx="4038600" cy="34715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66A1D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Users: </a:t>
            </a:r>
            <a:endParaRPr lang="en-GB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GB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b="1" dirty="0"/>
              <a:t>End-users (SME</a:t>
            </a:r>
            <a:r>
              <a:rPr lang="en-US" b="1" dirty="0"/>
              <a:t>–</a:t>
            </a:r>
            <a:r>
              <a:rPr lang="en-GB" b="1" dirty="0"/>
              <a:t>LE)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b="1" dirty="0" smtClean="0"/>
              <a:t>Pilot </a:t>
            </a:r>
            <a:r>
              <a:rPr lang="en-GB" b="1" dirty="0"/>
              <a:t>owners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Innovation Hubs with pilot lines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Innovation Hubs without pilot lines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/>
              <a:t>Service </a:t>
            </a:r>
            <a:r>
              <a:rPr lang="en-US" dirty="0"/>
              <a:t>providers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Safety, modelling, characterization clusters/networks</a:t>
            </a:r>
            <a:endParaRPr lang="en-GB" b="1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b="1" dirty="0" smtClean="0"/>
              <a:t>Technology </a:t>
            </a:r>
            <a:r>
              <a:rPr lang="en-GB" b="1" dirty="0"/>
              <a:t>translators/</a:t>
            </a:r>
            <a:r>
              <a:rPr lang="en-US" b="1" dirty="0"/>
              <a:t>Tech. Transfer offices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/>
              <a:t>EEN </a:t>
            </a:r>
            <a:r>
              <a:rPr lang="en-US" dirty="0"/>
              <a:t>members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/>
              <a:t>NCPs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Investors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GB" dirty="0"/>
              <a:t>Regional/national authorities</a:t>
            </a:r>
          </a:p>
          <a:p>
            <a:endParaRPr lang="en-US" b="1" dirty="0"/>
          </a:p>
          <a:p>
            <a:endParaRPr lang="en-US" b="1" dirty="0"/>
          </a:p>
          <a:p>
            <a:endParaRPr lang="pt-P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8785"/>
            <a:ext cx="4038600" cy="344564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>
              <a:spcAft>
                <a:spcPct val="20000"/>
              </a:spcAft>
              <a:buClr>
                <a:srgbClr val="A50021"/>
              </a:buClr>
              <a:buNone/>
            </a:pPr>
            <a:r>
              <a:rPr lang="en-GB" altLang="ko-KR" sz="2900" b="1" dirty="0">
                <a:solidFill>
                  <a:srgbClr val="66A1D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Outputs</a:t>
            </a:r>
          </a:p>
          <a:p>
            <a:pPr>
              <a:spcAft>
                <a:spcPct val="20000"/>
              </a:spcAft>
              <a:buClr>
                <a:srgbClr val="A50021"/>
              </a:buClr>
            </a:pPr>
            <a:r>
              <a:rPr lang="en-GB" altLang="ko-KR" dirty="0">
                <a:ea typeface="Batang" pitchFamily="18" charset="-127"/>
                <a:cs typeface="Calibri" pitchFamily="34" charset="0"/>
              </a:rPr>
              <a:t>Match providers with possible up-takers. </a:t>
            </a:r>
          </a:p>
          <a:p>
            <a:pPr>
              <a:spcAft>
                <a:spcPct val="20000"/>
              </a:spcAft>
              <a:buClr>
                <a:srgbClr val="A50021"/>
              </a:buClr>
            </a:pPr>
            <a:r>
              <a:rPr lang="en-GB" altLang="ko-KR" dirty="0">
                <a:ea typeface="Batang" pitchFamily="18" charset="-127"/>
                <a:cs typeface="Calibri" pitchFamily="34" charset="0"/>
              </a:rPr>
              <a:t>Bring together actors along value chains. </a:t>
            </a:r>
            <a:endParaRPr lang="en-GB" altLang="ko-KR" dirty="0" smtClean="0">
              <a:ea typeface="Batang" pitchFamily="18" charset="-127"/>
              <a:cs typeface="Calibri" pitchFamily="34" charset="0"/>
            </a:endParaRPr>
          </a:p>
          <a:p>
            <a:pPr>
              <a:spcAft>
                <a:spcPct val="20000"/>
              </a:spcAft>
              <a:buClr>
                <a:srgbClr val="A50021"/>
              </a:buClr>
            </a:pPr>
            <a:r>
              <a:rPr lang="en-GB" dirty="0" smtClean="0"/>
              <a:t>Promote </a:t>
            </a:r>
            <a:r>
              <a:rPr lang="en-GB" dirty="0"/>
              <a:t>the upscaling, demonstration, characterisation and modelling of advanced materials (nanomaterials).</a:t>
            </a:r>
            <a:endParaRPr lang="en-GB" altLang="ko-KR" dirty="0">
              <a:ea typeface="Batang" pitchFamily="18" charset="-127"/>
              <a:cs typeface="Calibri" pitchFamily="34" charset="0"/>
            </a:endParaRPr>
          </a:p>
          <a:p>
            <a:pPr>
              <a:spcAft>
                <a:spcPct val="20000"/>
              </a:spcAft>
              <a:buClr>
                <a:srgbClr val="A50021"/>
              </a:buClr>
            </a:pPr>
            <a:r>
              <a:rPr lang="en-GB" altLang="ko-KR" dirty="0">
                <a:ea typeface="Batang" pitchFamily="18" charset="-127"/>
                <a:cs typeface="Calibri" pitchFamily="34" charset="0"/>
              </a:rPr>
              <a:t>Assist new users in developing and applying new NMBP based developments/products.</a:t>
            </a:r>
          </a:p>
          <a:p>
            <a:pPr>
              <a:spcAft>
                <a:spcPct val="20000"/>
              </a:spcAft>
              <a:buClr>
                <a:srgbClr val="A50021"/>
              </a:buClr>
            </a:pPr>
            <a:r>
              <a:rPr lang="en-GB" altLang="ko-KR" dirty="0">
                <a:ea typeface="Batang" pitchFamily="18" charset="-127"/>
                <a:cs typeface="Calibri" pitchFamily="34" charset="0"/>
              </a:rPr>
              <a:t>Develop novel products or services based on </a:t>
            </a:r>
            <a:r>
              <a:rPr lang="en-GB" dirty="0"/>
              <a:t>NMBP pilot lines. </a:t>
            </a:r>
            <a:endParaRPr lang="en-GB" altLang="ko-KR" dirty="0">
              <a:ea typeface="Batang" pitchFamily="18" charset="-127"/>
              <a:cs typeface="Calibri" pitchFamily="34" charset="0"/>
            </a:endParaRPr>
          </a:p>
          <a:p>
            <a:pPr>
              <a:spcAft>
                <a:spcPct val="20000"/>
              </a:spcAft>
              <a:buClr>
                <a:srgbClr val="A50021"/>
              </a:buClr>
            </a:pPr>
            <a:r>
              <a:rPr lang="en-GB" altLang="ko-KR" dirty="0">
                <a:ea typeface="Batang" pitchFamily="18" charset="-127"/>
                <a:cs typeface="Calibri" pitchFamily="34" charset="0"/>
              </a:rPr>
              <a:t>Ensure that companies get access to the latest expertise and technologies.</a:t>
            </a:r>
          </a:p>
          <a:p>
            <a:pPr>
              <a:spcAft>
                <a:spcPct val="20000"/>
              </a:spcAft>
              <a:buClr>
                <a:srgbClr val="A50021"/>
              </a:buClr>
            </a:pPr>
            <a:r>
              <a:rPr lang="en-GB" altLang="ko-KR" dirty="0">
                <a:ea typeface="Batang" pitchFamily="18" charset="-127"/>
                <a:cs typeface="Calibri" pitchFamily="34" charset="0"/>
              </a:rPr>
              <a:t>Show capacities (geo-based) enabling understanding of </a:t>
            </a:r>
            <a:r>
              <a:rPr lang="en-GB" altLang="ko-KR" dirty="0" smtClean="0">
                <a:ea typeface="Batang" pitchFamily="18" charset="-127"/>
                <a:cs typeface="Calibri" pitchFamily="34" charset="0"/>
              </a:rPr>
              <a:t>e.g</a:t>
            </a:r>
            <a:r>
              <a:rPr lang="en-GB" altLang="ko-KR" dirty="0">
                <a:ea typeface="Batang" pitchFamily="18" charset="-127"/>
                <a:cs typeface="Calibri" pitchFamily="34" charset="0"/>
              </a:rPr>
              <a:t>. bottlenecks.</a:t>
            </a:r>
          </a:p>
          <a:p>
            <a:pPr marL="0" indent="0">
              <a:spcAft>
                <a:spcPct val="20000"/>
              </a:spcAft>
              <a:buClr>
                <a:srgbClr val="A50021"/>
              </a:buClr>
              <a:buFontTx/>
              <a:buNone/>
            </a:pPr>
            <a:endParaRPr lang="en-GB" altLang="ko-KR" dirty="0">
              <a:ea typeface="Batang" pitchFamily="18" charset="-127"/>
              <a:cs typeface="Calibri" pitchFamily="3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="" xmlns:a16="http://schemas.microsoft.com/office/drawing/2014/main" id="{14983D85-E2DE-9946-9384-2428DBC70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2628" y="137711"/>
            <a:ext cx="5688632" cy="1143000"/>
          </a:xfrm>
        </p:spPr>
        <p:txBody>
          <a:bodyPr/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Platform </a:t>
            </a:r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Users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297D1C9C-448D-9543-84D6-A1CA6A495DF4}"/>
              </a:ext>
            </a:extLst>
          </p:cNvPr>
          <p:cNvSpPr txBox="1"/>
          <p:nvPr/>
        </p:nvSpPr>
        <p:spPr>
          <a:xfrm>
            <a:off x="240923" y="4791962"/>
            <a:ext cx="8719457" cy="2031325"/>
          </a:xfrm>
          <a:prstGeom prst="rect">
            <a:avLst/>
          </a:prstGeom>
          <a:noFill/>
          <a:ln w="15875">
            <a:solidFill>
              <a:schemeClr val="accent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High</a:t>
            </a:r>
            <a:r>
              <a:rPr lang="es-ES" b="1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level filtering by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key-words 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to give users geographical/technical/product/market area they are interested in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The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digital marketplace offers the google-like functionality to find information without the need to know up-front the classifications that are used to structure input data in the data-bases.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Hence, it is a true digital platform that effectively will deliver wanted market information to a market user. </a:t>
            </a:r>
          </a:p>
        </p:txBody>
      </p:sp>
    </p:spTree>
    <p:extLst>
      <p:ext uri="{BB962C8B-B14F-4D97-AF65-F5344CB8AC3E}">
        <p14:creationId xmlns="" xmlns:p14="http://schemas.microsoft.com/office/powerpoint/2010/main" val="149523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uiExpand="1" build="allAtOnce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="" xmlns:a16="http://schemas.microsoft.com/office/drawing/2014/main" id="{EF38447A-3AAD-F14F-81B4-94A6F3263482}"/>
              </a:ext>
            </a:extLst>
          </p:cNvPr>
          <p:cNvGrpSpPr/>
          <p:nvPr/>
        </p:nvGrpSpPr>
        <p:grpSpPr>
          <a:xfrm>
            <a:off x="2552725" y="3130097"/>
            <a:ext cx="3897020" cy="3230707"/>
            <a:chOff x="4827373" y="1809750"/>
            <a:chExt cx="3712293" cy="3641044"/>
          </a:xfrm>
        </p:grpSpPr>
        <p:pic>
          <p:nvPicPr>
            <p:cNvPr id="10" name="Picture 9">
              <a:extLst>
                <a:ext uri="{FF2B5EF4-FFF2-40B4-BE49-F238E27FC236}">
                  <a16:creationId xmlns="" xmlns:a16="http://schemas.microsoft.com/office/drawing/2014/main" id="{15E50090-5223-FD4C-BE48-47FC191BF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</a:blip>
            <a:stretch>
              <a:fillRect/>
            </a:stretch>
          </p:blipFill>
          <p:spPr>
            <a:xfrm>
              <a:off x="6201243" y="3610152"/>
              <a:ext cx="1951711" cy="1840642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="" xmlns:a16="http://schemas.microsoft.com/office/drawing/2014/main" id="{F5756F23-6E5B-9440-8718-99782DB0D7F3}"/>
                </a:ext>
              </a:extLst>
            </p:cNvPr>
            <p:cNvGrpSpPr/>
            <p:nvPr/>
          </p:nvGrpSpPr>
          <p:grpSpPr>
            <a:xfrm>
              <a:off x="7149939" y="4328247"/>
              <a:ext cx="1254284" cy="904090"/>
              <a:chOff x="2170886" y="3950479"/>
              <a:chExt cx="4013692" cy="2893077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="" xmlns:a16="http://schemas.microsoft.com/office/drawing/2014/main" id="{0FB4221E-FCB9-7C4F-9300-8F267BEF70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lum bright="70000" contrast="-70000"/>
              </a:blip>
              <a:stretch>
                <a:fillRect/>
              </a:stretch>
            </p:blipFill>
            <p:spPr>
              <a:xfrm rot="480522">
                <a:off x="2170886" y="4598232"/>
                <a:ext cx="862666" cy="1059452"/>
              </a:xfrm>
              <a:prstGeom prst="rect">
                <a:avLst/>
              </a:prstGeom>
            </p:spPr>
          </p:pic>
          <p:sp>
            <p:nvSpPr>
              <p:cNvPr id="35" name="Can 34">
                <a:extLst>
                  <a:ext uri="{FF2B5EF4-FFF2-40B4-BE49-F238E27FC236}">
                    <a16:creationId xmlns="" xmlns:a16="http://schemas.microsoft.com/office/drawing/2014/main" id="{C843922D-C16A-2846-ACAA-798027A06AC7}"/>
                  </a:ext>
                </a:extLst>
              </p:cNvPr>
              <p:cNvSpPr/>
              <p:nvPr/>
            </p:nvSpPr>
            <p:spPr>
              <a:xfrm>
                <a:off x="2224063" y="5979906"/>
                <a:ext cx="741621" cy="863650"/>
              </a:xfrm>
              <a:prstGeom prst="can">
                <a:avLst>
                  <a:gd name="adj" fmla="val 50000"/>
                </a:avLst>
              </a:prstGeom>
              <a:noFill/>
              <a:ln w="12700" cmpd="sng">
                <a:solidFill>
                  <a:schemeClr val="bg1"/>
                </a:solidFill>
                <a:prstDash val="soli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000000"/>
                  </a:solidFill>
                </a:endParaRPr>
              </a:p>
            </p:txBody>
          </p:sp>
          <p:pic>
            <p:nvPicPr>
              <p:cNvPr id="36" name="Picture 35">
                <a:extLst>
                  <a:ext uri="{FF2B5EF4-FFF2-40B4-BE49-F238E27FC236}">
                    <a16:creationId xmlns="" xmlns:a16="http://schemas.microsoft.com/office/drawing/2014/main" id="{CCFAC574-5C55-DC49-BBB6-1C620097AD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biLevel thresh="25000"/>
              </a:blip>
              <a:stretch>
                <a:fillRect/>
              </a:stretch>
            </p:blipFill>
            <p:spPr>
              <a:xfrm>
                <a:off x="2407817" y="6437020"/>
                <a:ext cx="311473" cy="311476"/>
              </a:xfrm>
              <a:prstGeom prst="rect">
                <a:avLst/>
              </a:prstGeom>
              <a:ln w="38100" cmpd="sng">
                <a:noFill/>
                <a:prstDash val="solid"/>
              </a:ln>
            </p:spPr>
          </p:pic>
          <p:sp>
            <p:nvSpPr>
              <p:cNvPr id="37" name="TextBox 36">
                <a:extLst>
                  <a:ext uri="{FF2B5EF4-FFF2-40B4-BE49-F238E27FC236}">
                    <a16:creationId xmlns="" xmlns:a16="http://schemas.microsoft.com/office/drawing/2014/main" id="{CE3930DB-EFB8-AF43-BAC9-CBB0BDCED541}"/>
                  </a:ext>
                </a:extLst>
              </p:cNvPr>
              <p:cNvSpPr txBox="1"/>
              <p:nvPr/>
            </p:nvSpPr>
            <p:spPr>
              <a:xfrm rot="21168802">
                <a:off x="3278084" y="3950479"/>
                <a:ext cx="2906494" cy="19979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isometricOffAxis2Right"/>
                  <a:lightRig rig="threePt" dir="t"/>
                </a:scene3d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</a:rPr>
                  <a:t>Database</a:t>
                </a:r>
              </a:p>
              <a:p>
                <a:r>
                  <a:rPr lang="en-US" sz="1400" b="1" dirty="0">
                    <a:solidFill>
                      <a:schemeClr val="bg1"/>
                    </a:solidFill>
                  </a:rPr>
                  <a:t>    </a:t>
                </a:r>
                <a:r>
                  <a:rPr lang="en-US" sz="1600" b="1" dirty="0">
                    <a:solidFill>
                      <a:schemeClr val="bg1"/>
                    </a:solidFill>
                  </a:rPr>
                  <a:t>layer</a:t>
                </a:r>
              </a:p>
            </p:txBody>
          </p:sp>
        </p:grpSp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0C76F7EC-2195-8C42-8198-F3F1208EF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827373" y="2562101"/>
              <a:ext cx="1951711" cy="175979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="" xmlns:a16="http://schemas.microsoft.com/office/drawing/2014/main" id="{91FC9A4C-70DD-7A46-93CF-641F19955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6204982" y="2689631"/>
              <a:ext cx="1951711" cy="184878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8CEC0733-EE60-3F4E-86F1-2C5662A5A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04236" y="1809750"/>
              <a:ext cx="1951711" cy="1759793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="" xmlns:a16="http://schemas.microsoft.com/office/drawing/2014/main" id="{F30CCE28-7E36-0F4B-922C-9F6559AC6F82}"/>
                </a:ext>
              </a:extLst>
            </p:cNvPr>
            <p:cNvGrpSpPr/>
            <p:nvPr/>
          </p:nvGrpSpPr>
          <p:grpSpPr>
            <a:xfrm>
              <a:off x="4850014" y="3111536"/>
              <a:ext cx="2741655" cy="1309239"/>
              <a:chOff x="706920" y="2417846"/>
              <a:chExt cx="7975719" cy="3462474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="" xmlns:a16="http://schemas.microsoft.com/office/drawing/2014/main" id="{2923F662-10AC-B847-AA80-58F31DD2508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t="1" b="20519"/>
              <a:stretch/>
            </p:blipFill>
            <p:spPr>
              <a:xfrm rot="497451">
                <a:off x="1136988" y="3210451"/>
                <a:ext cx="1315148" cy="1045292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="" xmlns:a16="http://schemas.microsoft.com/office/drawing/2014/main" id="{74DE3B81-66D5-C646-BD66-80EA49671A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</a:blip>
              <a:srcRect b="14782"/>
              <a:stretch/>
            </p:blipFill>
            <p:spPr>
              <a:xfrm rot="559316">
                <a:off x="6731855" y="4040768"/>
                <a:ext cx="1169513" cy="996643"/>
              </a:xfrm>
              <a:prstGeom prst="rect">
                <a:avLst/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="" xmlns:a16="http://schemas.microsoft.com/office/drawing/2014/main" id="{0D942EB1-E930-CC43-A905-15273F2246B6}"/>
                  </a:ext>
                </a:extLst>
              </p:cNvPr>
              <p:cNvSpPr txBox="1"/>
              <p:nvPr/>
            </p:nvSpPr>
            <p:spPr>
              <a:xfrm rot="430088">
                <a:off x="706920" y="4774800"/>
                <a:ext cx="7975719" cy="688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95000"/>
                      </a:schemeClr>
                    </a:solidFill>
                  </a:rPr>
                  <a:t>Mapping</a:t>
                </a:r>
                <a:r>
                  <a:rPr lang="fa-IR" sz="900" b="1" dirty="0">
                    <a:solidFill>
                      <a:schemeClr val="bg1">
                        <a:lumMod val="95000"/>
                      </a:schemeClr>
                    </a:solidFill>
                  </a:rPr>
                  <a:t>   </a:t>
                </a:r>
                <a:r>
                  <a:rPr lang="en-US" sz="900" b="1" dirty="0">
                    <a:solidFill>
                      <a:schemeClr val="bg1">
                        <a:lumMod val="95000"/>
                      </a:schemeClr>
                    </a:solidFill>
                  </a:rPr>
                  <a:t>Communicating</a:t>
                </a:r>
                <a:r>
                  <a:rPr lang="fa-IR" sz="900" b="1" dirty="0">
                    <a:solidFill>
                      <a:schemeClr val="bg1">
                        <a:lumMod val="95000"/>
                      </a:schemeClr>
                    </a:solidFill>
                  </a:rPr>
                  <a:t>       </a:t>
                </a:r>
                <a:r>
                  <a:rPr lang="en-US" sz="900" b="1" dirty="0">
                    <a:solidFill>
                      <a:schemeClr val="bg1">
                        <a:lumMod val="95000"/>
                      </a:schemeClr>
                    </a:solidFill>
                  </a:rPr>
                  <a:t>Sharing</a:t>
                </a:r>
                <a:r>
                  <a:rPr lang="fa-IR" sz="900" b="1" dirty="0">
                    <a:solidFill>
                      <a:schemeClr val="bg1">
                        <a:lumMod val="95000"/>
                      </a:schemeClr>
                    </a:solidFill>
                  </a:rPr>
                  <a:t>     </a:t>
                </a:r>
                <a:r>
                  <a:rPr lang="en-US" sz="900" b="1" dirty="0">
                    <a:solidFill>
                      <a:schemeClr val="bg1">
                        <a:lumMod val="95000"/>
                      </a:schemeClr>
                    </a:solidFill>
                  </a:rPr>
                  <a:t>Networking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="" xmlns:a16="http://schemas.microsoft.com/office/drawing/2014/main" id="{2D33177A-7B21-7D4E-A521-EAE8A56E1416}"/>
                  </a:ext>
                </a:extLst>
              </p:cNvPr>
              <p:cNvSpPr txBox="1"/>
              <p:nvPr/>
            </p:nvSpPr>
            <p:spPr>
              <a:xfrm rot="345234">
                <a:off x="7189995" y="5146446"/>
                <a:ext cx="511925" cy="7338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1000" b="1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grpSp>
            <p:nvGrpSpPr>
              <p:cNvPr id="28" name="Group 27">
                <a:extLst>
                  <a:ext uri="{FF2B5EF4-FFF2-40B4-BE49-F238E27FC236}">
                    <a16:creationId xmlns="" xmlns:a16="http://schemas.microsoft.com/office/drawing/2014/main" id="{98287929-35A0-7844-9AC2-C3A9F00C541C}"/>
                  </a:ext>
                </a:extLst>
              </p:cNvPr>
              <p:cNvGrpSpPr/>
              <p:nvPr/>
            </p:nvGrpSpPr>
            <p:grpSpPr>
              <a:xfrm>
                <a:off x="3059136" y="2417846"/>
                <a:ext cx="4761257" cy="3187990"/>
                <a:chOff x="4643312" y="2425444"/>
                <a:chExt cx="4761257" cy="3187990"/>
              </a:xfrm>
            </p:grpSpPr>
            <p:pic>
              <p:nvPicPr>
                <p:cNvPr id="29" name="Picture 28">
                  <a:extLst>
                    <a:ext uri="{FF2B5EF4-FFF2-40B4-BE49-F238E27FC236}">
                      <a16:creationId xmlns="" xmlns:a16="http://schemas.microsoft.com/office/drawing/2014/main" id="{90B8C169-D905-A444-9490-23D5E392E91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duotone>
                    <a:schemeClr val="bg2">
                      <a:shade val="45000"/>
                      <a:satMod val="135000"/>
                    </a:schemeClr>
                    <a:prstClr val="white"/>
                  </a:duotone>
                </a:blip>
                <a:srcRect b="7249"/>
                <a:stretch/>
              </p:blipFill>
              <p:spPr>
                <a:xfrm rot="520953">
                  <a:off x="6804012" y="3866416"/>
                  <a:ext cx="1005048" cy="932198"/>
                </a:xfrm>
                <a:prstGeom prst="rect">
                  <a:avLst/>
                </a:prstGeom>
              </p:spPr>
            </p:pic>
            <p:pic>
              <p:nvPicPr>
                <p:cNvPr id="30" name="Picture 29">
                  <a:extLst>
                    <a:ext uri="{FF2B5EF4-FFF2-40B4-BE49-F238E27FC236}">
                      <a16:creationId xmlns="" xmlns:a16="http://schemas.microsoft.com/office/drawing/2014/main" id="{752EE773-9284-F342-9D32-CD4CE3B760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>
                  <a:clrChange>
                    <a:clrFrom>
                      <a:srgbClr val="0F404A"/>
                    </a:clrFrom>
                    <a:clrTo>
                      <a:srgbClr val="0F404A">
                        <a:alpha val="0"/>
                      </a:srgbClr>
                    </a:clrTo>
                  </a:clrChange>
                  <a:duotone>
                    <a:prstClr val="black"/>
                    <a:schemeClr val="tx2">
                      <a:tint val="45000"/>
                      <a:satMod val="400000"/>
                    </a:schemeClr>
                  </a:duotone>
                </a:blip>
                <a:srcRect b="7836"/>
                <a:stretch/>
              </p:blipFill>
              <p:spPr>
                <a:xfrm rot="497446">
                  <a:off x="4643312" y="3644845"/>
                  <a:ext cx="966543" cy="890802"/>
                </a:xfrm>
                <a:prstGeom prst="rect">
                  <a:avLst/>
                </a:prstGeom>
              </p:spPr>
            </p:pic>
            <p:sp>
              <p:nvSpPr>
                <p:cNvPr id="31" name="TextBox 30">
                  <a:extLst>
                    <a:ext uri="{FF2B5EF4-FFF2-40B4-BE49-F238E27FC236}">
                      <a16:creationId xmlns="" xmlns:a16="http://schemas.microsoft.com/office/drawing/2014/main" id="{C0D63569-38FC-A440-9D5E-89F14D38D970}"/>
                    </a:ext>
                  </a:extLst>
                </p:cNvPr>
                <p:cNvSpPr txBox="1"/>
                <p:nvPr/>
              </p:nvSpPr>
              <p:spPr>
                <a:xfrm rot="355921">
                  <a:off x="4932733" y="4597407"/>
                  <a:ext cx="511925" cy="73387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en-US" sz="1000" b="1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="" xmlns:a16="http://schemas.microsoft.com/office/drawing/2014/main" id="{466CD703-BDA5-D746-8253-22C72DA7F3E1}"/>
                    </a:ext>
                  </a:extLst>
                </p:cNvPr>
                <p:cNvSpPr txBox="1"/>
                <p:nvPr/>
              </p:nvSpPr>
              <p:spPr>
                <a:xfrm rot="350595">
                  <a:off x="6950583" y="4879561"/>
                  <a:ext cx="511925" cy="73387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en-US" sz="1000" b="1" dirty="0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="" xmlns:a16="http://schemas.microsoft.com/office/drawing/2014/main" id="{719A534D-9831-194D-9C68-3E84C6B8CDB9}"/>
                    </a:ext>
                  </a:extLst>
                </p:cNvPr>
                <p:cNvSpPr txBox="1"/>
                <p:nvPr/>
              </p:nvSpPr>
              <p:spPr>
                <a:xfrm rot="307381">
                  <a:off x="6836070" y="2425444"/>
                  <a:ext cx="2568499" cy="82560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>
                      <a:ln w="0"/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</a:rPr>
                    <a:t>BIG </a:t>
                  </a:r>
                  <a:r>
                    <a:rPr lang="en-US" sz="1100" dirty="0">
                      <a:ln w="0"/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</a:rPr>
                    <a:t>PICTURE</a:t>
                  </a:r>
                  <a:endParaRPr lang="en-US" sz="1200" dirty="0">
                    <a:ln w="0"/>
                    <a:solidFill>
                      <a:schemeClr val="accent1">
                        <a:lumMod val="20000"/>
                        <a:lumOff val="80000"/>
                      </a:schemeClr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</a:endParaRPr>
                </a:p>
              </p:txBody>
            </p:sp>
          </p:grpSp>
        </p:grpSp>
        <p:pic>
          <p:nvPicPr>
            <p:cNvPr id="16" name="Picture 15">
              <a:extLst>
                <a:ext uri="{FF2B5EF4-FFF2-40B4-BE49-F238E27FC236}">
                  <a16:creationId xmlns="" xmlns:a16="http://schemas.microsoft.com/office/drawing/2014/main" id="{4CE6C2F2-BA1A-3E4B-8CD9-AEFE29126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lum bright="70000" contrast="-70000"/>
            </a:blip>
            <a:stretch>
              <a:fillRect/>
            </a:stretch>
          </p:blipFill>
          <p:spPr>
            <a:xfrm>
              <a:off x="7817983" y="2960714"/>
              <a:ext cx="20453" cy="1992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9C0D6CF2-996E-BE40-AC0E-C455E4AB2D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70000" contrast="-70000"/>
            </a:blip>
            <a:stretch>
              <a:fillRect/>
            </a:stretch>
          </p:blipFill>
          <p:spPr>
            <a:xfrm rot="400796">
              <a:off x="6696664" y="2733048"/>
              <a:ext cx="346879" cy="346880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="" xmlns:a16="http://schemas.microsoft.com/office/drawing/2014/main" id="{24ABD685-24B8-D242-809C-FFB3F97A7A72}"/>
                </a:ext>
              </a:extLst>
            </p:cNvPr>
            <p:cNvSpPr txBox="1"/>
            <p:nvPr/>
          </p:nvSpPr>
          <p:spPr>
            <a:xfrm rot="21175128">
              <a:off x="7461150" y="3090585"/>
              <a:ext cx="1078516" cy="9365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OffAxis2Right"/>
                <a:lightRig rig="threePt" dir="t"/>
              </a:scene3d>
            </a:bodyPr>
            <a:lstStyle/>
            <a:p>
              <a:r>
                <a:rPr lang="en-US" sz="1600" b="1" dirty="0">
                  <a:solidFill>
                    <a:schemeClr val="bg1"/>
                  </a:solidFill>
                </a:rPr>
                <a:t>     Business    </a:t>
              </a:r>
            </a:p>
            <a:p>
              <a:r>
                <a:rPr lang="fa-IR" sz="1600" b="1" dirty="0">
                  <a:solidFill>
                    <a:schemeClr val="bg1"/>
                  </a:solidFill>
                </a:rPr>
                <a:t>  </a:t>
              </a:r>
              <a:r>
                <a:rPr lang="fr-FR" sz="1600" b="1" dirty="0">
                  <a:solidFill>
                    <a:schemeClr val="bg1"/>
                  </a:solidFill>
                </a:rPr>
                <a:t>layer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5E3ABE5C-1D4C-594C-9EB0-BFA7C27FC8E4}"/>
                </a:ext>
              </a:extLst>
            </p:cNvPr>
            <p:cNvSpPr txBox="1"/>
            <p:nvPr/>
          </p:nvSpPr>
          <p:spPr>
            <a:xfrm rot="21256944">
              <a:off x="7289321" y="2453133"/>
              <a:ext cx="1205466" cy="6590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isometricOffAxis2Right"/>
                <a:lightRig rig="threePt" dir="t"/>
              </a:scene3d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Presentation </a:t>
              </a:r>
            </a:p>
            <a:p>
              <a:pPr algn="ctr"/>
              <a:r>
                <a:rPr lang="fr-FR" sz="1600" b="1" dirty="0">
                  <a:solidFill>
                    <a:schemeClr val="bg1"/>
                  </a:solidFill>
                </a:rPr>
                <a:t> layer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="" xmlns:a16="http://schemas.microsoft.com/office/drawing/2014/main" id="{0C25ADEE-1E8C-FF47-969E-663B8EE66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7FFFF"/>
                </a:clrFrom>
                <a:clrTo>
                  <a:srgbClr val="F7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="" xmlns:a14="http://schemas.microsoft.com/office/drawing/2010/main">
                    <a14:imgLayer r:embed="rId1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60324" y="4882313"/>
              <a:ext cx="215481" cy="23572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="" xmlns:a16="http://schemas.microsoft.com/office/drawing/2014/main" id="{B07E0954-DD8A-8443-A17F-622623FB3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734503" y="4515899"/>
              <a:ext cx="266864" cy="32773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="" xmlns:a16="http://schemas.microsoft.com/office/drawing/2014/main" id="{47F9B701-D824-AE4E-AB4B-C8E0E3695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370285" y="4484536"/>
              <a:ext cx="213695" cy="289424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="" xmlns:a16="http://schemas.microsoft.com/office/drawing/2014/main" id="{EC20DB8B-1CB3-1049-AE1E-D482D74DCA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2945"/>
            <a:stretch/>
          </p:blipFill>
          <p:spPr>
            <a:xfrm>
              <a:off x="6702379" y="4930490"/>
              <a:ext cx="278015" cy="263091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="" xmlns:a16="http://schemas.microsoft.com/office/drawing/2014/main" id="{A7C07EF7-B091-A54F-962A-1FDAA823645E}"/>
              </a:ext>
            </a:extLst>
          </p:cNvPr>
          <p:cNvGrpSpPr/>
          <p:nvPr/>
        </p:nvGrpSpPr>
        <p:grpSpPr>
          <a:xfrm>
            <a:off x="1372361" y="1682766"/>
            <a:ext cx="6881042" cy="888754"/>
            <a:chOff x="3136107" y="21782418"/>
            <a:chExt cx="6341259" cy="899399"/>
          </a:xfrm>
        </p:grpSpPr>
        <p:pic>
          <p:nvPicPr>
            <p:cNvPr id="39" name="Picture 38">
              <a:extLst>
                <a:ext uri="{FF2B5EF4-FFF2-40B4-BE49-F238E27FC236}">
                  <a16:creationId xmlns="" xmlns:a16="http://schemas.microsoft.com/office/drawing/2014/main" id="{67C6FF87-3B56-754C-910C-5B4159119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729736" y="21822163"/>
              <a:ext cx="568537" cy="553225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="" xmlns:a16="http://schemas.microsoft.com/office/drawing/2014/main" id="{368693C4-D081-244C-8A17-764C78283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545726" y="21883195"/>
              <a:ext cx="399448" cy="388688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="" xmlns:a16="http://schemas.microsoft.com/office/drawing/2014/main" id="{C47A809B-030D-E548-B6EF-D94E16476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382903" y="22236577"/>
              <a:ext cx="342986" cy="333749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="" xmlns:a16="http://schemas.microsoft.com/office/drawing/2014/main" id="{B1518BC5-48B5-2F4E-8968-51384C8EA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="" xmlns:a14="http://schemas.microsoft.com/office/drawing/2010/main">
                    <a14:imgLayer r:embed="rId21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400655" y="21782418"/>
              <a:ext cx="317854" cy="439006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="" xmlns:a16="http://schemas.microsoft.com/office/drawing/2014/main" id="{48D0095E-363E-BB4A-9906-22320E18C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 flipH="1">
              <a:off x="6545729" y="22271881"/>
              <a:ext cx="362231" cy="352475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="" xmlns:a16="http://schemas.microsoft.com/office/drawing/2014/main" id="{1F078ED0-38DD-0541-B604-C05E5512B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7853044" y="21900736"/>
              <a:ext cx="863892" cy="542078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="" xmlns:a16="http://schemas.microsoft.com/office/drawing/2014/main" id="{977E2FF4-7F89-414E-98AE-629692F85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3802861" y="21784269"/>
              <a:ext cx="922393" cy="897548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="" xmlns:a16="http://schemas.microsoft.com/office/drawing/2014/main" id="{C0840683-FFAF-F941-B219-7F87FE3E9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3136107" y="21838351"/>
              <a:ext cx="726007" cy="757666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="" xmlns:a16="http://schemas.microsoft.com/office/drawing/2014/main" id="{E26B939E-61B6-7242-812A-6AD9D66C745B}"/>
                </a:ext>
              </a:extLst>
            </p:cNvPr>
            <p:cNvSpPr txBox="1"/>
            <p:nvPr/>
          </p:nvSpPr>
          <p:spPr>
            <a:xfrm>
              <a:off x="3492822" y="22190465"/>
              <a:ext cx="248475" cy="249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/>
                <a:t>N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="" xmlns:a16="http://schemas.microsoft.com/office/drawing/2014/main" id="{677A2CE3-015D-4649-B04A-21D45FB0A3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834861" y="22277181"/>
              <a:ext cx="356794" cy="347183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="" xmlns:a16="http://schemas.microsoft.com/office/drawing/2014/main" id="{9E6848EB-A4EF-A745-9482-2FE1427C0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4148067" y="21966269"/>
              <a:ext cx="223699" cy="217675"/>
            </a:xfrm>
            <a:prstGeom prst="rect">
              <a:avLst/>
            </a:prstGeom>
          </p:spPr>
        </p:pic>
        <p:grpSp>
          <p:nvGrpSpPr>
            <p:cNvPr id="50" name="Group 49">
              <a:extLst>
                <a:ext uri="{FF2B5EF4-FFF2-40B4-BE49-F238E27FC236}">
                  <a16:creationId xmlns="" xmlns:a16="http://schemas.microsoft.com/office/drawing/2014/main" id="{421E91F4-F189-7C4B-85DC-490A0B6CA95B}"/>
                </a:ext>
              </a:extLst>
            </p:cNvPr>
            <p:cNvGrpSpPr/>
            <p:nvPr/>
          </p:nvGrpSpPr>
          <p:grpSpPr>
            <a:xfrm>
              <a:off x="8723575" y="21856097"/>
              <a:ext cx="753791" cy="602750"/>
              <a:chOff x="4119721" y="4971042"/>
              <a:chExt cx="753789" cy="602750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="" xmlns:a16="http://schemas.microsoft.com/office/drawing/2014/main" id="{3B082AA0-E25C-0747-B23B-681340B507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7">
                <a:biLevel thresh="50000"/>
              </a:blip>
              <a:srcRect t="-1" b="20038"/>
              <a:stretch/>
            </p:blipFill>
            <p:spPr>
              <a:xfrm>
                <a:off x="4119721" y="4971042"/>
                <a:ext cx="753789" cy="602750"/>
              </a:xfrm>
              <a:prstGeom prst="rect">
                <a:avLst/>
              </a:prstGeom>
            </p:spPr>
          </p:pic>
          <p:sp>
            <p:nvSpPr>
              <p:cNvPr id="53" name="TextBox 52">
                <a:extLst>
                  <a:ext uri="{FF2B5EF4-FFF2-40B4-BE49-F238E27FC236}">
                    <a16:creationId xmlns="" xmlns:a16="http://schemas.microsoft.com/office/drawing/2014/main" id="{E14DFD41-3E82-1A42-BD62-35E626680403}"/>
                  </a:ext>
                </a:extLst>
              </p:cNvPr>
              <p:cNvSpPr txBox="1"/>
              <p:nvPr/>
            </p:nvSpPr>
            <p:spPr>
              <a:xfrm>
                <a:off x="4504969" y="5098070"/>
                <a:ext cx="239611" cy="2335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/>
                  <a:t>N</a:t>
                </a:r>
              </a:p>
            </p:txBody>
          </p:sp>
        </p:grpSp>
        <p:pic>
          <p:nvPicPr>
            <p:cNvPr id="51" name="Picture 50">
              <a:extLst>
                <a:ext uri="{FF2B5EF4-FFF2-40B4-BE49-F238E27FC236}">
                  <a16:creationId xmlns="" xmlns:a16="http://schemas.microsoft.com/office/drawing/2014/main" id="{58F6C2BC-5C90-7C4D-882A-716338E06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0591" y="21822892"/>
              <a:ext cx="910688" cy="765888"/>
            </a:xfrm>
            <a:prstGeom prst="rect">
              <a:avLst/>
            </a:prstGeom>
          </p:spPr>
        </p:pic>
      </p:grp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56E5C334-D9F8-8247-AA7E-543E068F7B14}"/>
              </a:ext>
            </a:extLst>
          </p:cNvPr>
          <p:cNvSpPr txBox="1"/>
          <p:nvPr/>
        </p:nvSpPr>
        <p:spPr>
          <a:xfrm>
            <a:off x="727947" y="2460924"/>
            <a:ext cx="7795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/>
              <a:t>     	   </a:t>
            </a:r>
            <a:r>
              <a:rPr lang="sv-SE" sz="1400" b="1" dirty="0" err="1"/>
              <a:t>Mapping</a:t>
            </a:r>
            <a:r>
              <a:rPr lang="sv-SE" sz="1400" b="1" dirty="0"/>
              <a:t> </a:t>
            </a:r>
            <a:r>
              <a:rPr lang="sv-SE" sz="1400" b="1" dirty="0" smtClean="0"/>
              <a:t>     </a:t>
            </a:r>
            <a:r>
              <a:rPr lang="fa-IR" sz="1400" b="1" dirty="0" smtClean="0"/>
              <a:t> </a:t>
            </a:r>
            <a:r>
              <a:rPr lang="sv-SE" sz="1400" b="1" dirty="0" err="1" smtClean="0"/>
              <a:t>Profiles</a:t>
            </a:r>
            <a:r>
              <a:rPr lang="sv-SE" sz="1400" b="1" dirty="0" smtClean="0"/>
              <a:t>      </a:t>
            </a:r>
            <a:r>
              <a:rPr lang="fa-IR" sz="1400" b="1" dirty="0" smtClean="0"/>
              <a:t> </a:t>
            </a:r>
            <a:r>
              <a:rPr lang="sv-SE" sz="1400" b="1" dirty="0" smtClean="0"/>
              <a:t> Offer          </a:t>
            </a:r>
            <a:r>
              <a:rPr lang="sv-SE" sz="1400" b="1" dirty="0" err="1"/>
              <a:t>Matching</a:t>
            </a:r>
            <a:r>
              <a:rPr lang="sv-SE" sz="1400" b="1" dirty="0"/>
              <a:t>    Transaction  </a:t>
            </a:r>
            <a:r>
              <a:rPr lang="fa-IR" sz="1400" b="1" dirty="0"/>
              <a:t> </a:t>
            </a:r>
            <a:r>
              <a:rPr lang="sv-SE" sz="1400" b="1" dirty="0"/>
              <a:t> </a:t>
            </a:r>
            <a:r>
              <a:rPr lang="sv-SE" sz="1400" b="1" dirty="0" err="1"/>
              <a:t>Filtering</a:t>
            </a:r>
            <a:r>
              <a:rPr lang="sv-SE" sz="1400" b="1" dirty="0"/>
              <a:t>   </a:t>
            </a:r>
            <a:r>
              <a:rPr lang="fa-IR" sz="1400" b="1" dirty="0"/>
              <a:t>   </a:t>
            </a:r>
            <a:r>
              <a:rPr lang="sv-SE" sz="1400" b="1" dirty="0" err="1"/>
              <a:t>Finding</a:t>
            </a:r>
            <a:r>
              <a:rPr lang="sv-SE" sz="1400" b="1" dirty="0"/>
              <a:t>     </a:t>
            </a:r>
            <a:r>
              <a:rPr lang="sv-SE" sz="1400" b="1" dirty="0" err="1" smtClean="0"/>
              <a:t>Visualisation</a:t>
            </a:r>
            <a:endParaRPr lang="sv-SE" sz="1400" b="1" dirty="0"/>
          </a:p>
        </p:txBody>
      </p:sp>
      <p:sp>
        <p:nvSpPr>
          <p:cNvPr id="56" name="Content Placeholder 2">
            <a:extLst>
              <a:ext uri="{FF2B5EF4-FFF2-40B4-BE49-F238E27FC236}">
                <a16:creationId xmlns="" xmlns:a16="http://schemas.microsoft.com/office/drawing/2014/main" id="{B3740DB8-E132-CA40-B1F3-8BE88847D81F}"/>
              </a:ext>
            </a:extLst>
          </p:cNvPr>
          <p:cNvSpPr txBox="1">
            <a:spLocks/>
          </p:cNvSpPr>
          <p:nvPr/>
        </p:nvSpPr>
        <p:spPr>
          <a:xfrm>
            <a:off x="1964094" y="450264"/>
            <a:ext cx="5323292" cy="80145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GB" sz="3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EPPN Functionalities</a:t>
            </a:r>
            <a:endParaRPr lang="en-GB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451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10 Marcador de contenido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IE" dirty="0" smtClean="0"/>
              <a:t>Increasing push from the EC to address safety</a:t>
            </a:r>
          </a:p>
          <a:p>
            <a:r>
              <a:rPr lang="en-IE" dirty="0" smtClean="0"/>
              <a:t>Need for harmonised and clear approach for safety assessment</a:t>
            </a:r>
          </a:p>
          <a:p>
            <a:r>
              <a:rPr lang="en-IE" dirty="0" smtClean="0"/>
              <a:t>Necessity to address safety in pilot projects</a:t>
            </a:r>
          </a:p>
          <a:p>
            <a:r>
              <a:rPr lang="en-IE" dirty="0" smtClean="0"/>
              <a:t>However, no guidelines on the extent of safety </a:t>
            </a:r>
          </a:p>
          <a:p>
            <a:r>
              <a:rPr lang="en-IE" dirty="0" err="1" smtClean="0"/>
              <a:t>Minisurvey</a:t>
            </a:r>
            <a:r>
              <a:rPr lang="en-IE" dirty="0" smtClean="0"/>
              <a:t> understand how pilot projects </a:t>
            </a:r>
            <a:r>
              <a:rPr lang="en-IE" dirty="0" err="1" smtClean="0"/>
              <a:t>approache</a:t>
            </a:r>
            <a:r>
              <a:rPr lang="en-IE" dirty="0" smtClean="0"/>
              <a:t> the safety assessment</a:t>
            </a:r>
          </a:p>
          <a:p>
            <a:pPr>
              <a:buNone/>
            </a:pP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err="1" smtClean="0"/>
              <a:t>Is</a:t>
            </a:r>
            <a:r>
              <a:rPr lang="es-ES" dirty="0" smtClean="0"/>
              <a:t> safety </a:t>
            </a:r>
            <a:r>
              <a:rPr lang="es-ES" dirty="0" err="1" smtClean="0"/>
              <a:t>addressed</a:t>
            </a:r>
            <a:r>
              <a:rPr lang="es-ES" dirty="0" smtClean="0"/>
              <a:t>?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smtClean="0"/>
              <a:t>Are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materials</a:t>
            </a:r>
            <a:r>
              <a:rPr lang="es-ES" dirty="0" smtClean="0"/>
              <a:t> in </a:t>
            </a:r>
            <a:r>
              <a:rPr lang="es-ES" dirty="0" err="1" smtClean="0"/>
              <a:t>nanoscale</a:t>
            </a:r>
            <a:r>
              <a:rPr lang="es-ES" dirty="0" smtClean="0"/>
              <a:t> (&gt;100 </a:t>
            </a:r>
            <a:r>
              <a:rPr lang="es-ES" dirty="0" err="1" smtClean="0"/>
              <a:t>nm</a:t>
            </a:r>
            <a:r>
              <a:rPr lang="es-ES" dirty="0" smtClean="0"/>
              <a:t>)</a:t>
            </a:r>
            <a:endParaRPr lang="es-ES" dirty="0"/>
          </a:p>
        </p:txBody>
      </p:sp>
      <p:graphicFrame>
        <p:nvGraphicFramePr>
          <p:cNvPr id="6" name="2 Gráfico"/>
          <p:cNvGraphicFramePr/>
          <p:nvPr/>
        </p:nvGraphicFramePr>
        <p:xfrm>
          <a:off x="484496" y="2494128"/>
          <a:ext cx="38554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6 Gráfico"/>
          <p:cNvGraphicFramePr/>
          <p:nvPr/>
        </p:nvGraphicFramePr>
        <p:xfrm>
          <a:off x="4708477" y="2465245"/>
          <a:ext cx="4060209" cy="274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Graphic spid="6" grpId="0">
        <p:bldAsOne/>
      </p:bldGraphic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err="1" smtClean="0"/>
              <a:t>Dedicated</a:t>
            </a:r>
            <a:r>
              <a:rPr lang="es-ES" dirty="0" smtClean="0"/>
              <a:t> </a:t>
            </a:r>
            <a:r>
              <a:rPr lang="es-ES" dirty="0" err="1" smtClean="0"/>
              <a:t>partner</a:t>
            </a:r>
            <a:r>
              <a:rPr lang="es-ES" dirty="0" smtClean="0"/>
              <a:t>?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err="1" smtClean="0"/>
              <a:t>Exposure</a:t>
            </a:r>
            <a:r>
              <a:rPr lang="es-ES" dirty="0" smtClean="0"/>
              <a:t>?</a:t>
            </a:r>
            <a:endParaRPr lang="es-ES" dirty="0"/>
          </a:p>
        </p:txBody>
      </p:sp>
      <p:graphicFrame>
        <p:nvGraphicFramePr>
          <p:cNvPr id="6" name="2 Gráfico"/>
          <p:cNvGraphicFramePr/>
          <p:nvPr/>
        </p:nvGraphicFramePr>
        <p:xfrm>
          <a:off x="484496" y="2494128"/>
          <a:ext cx="38554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6 Gráfico"/>
          <p:cNvGraphicFramePr/>
          <p:nvPr/>
        </p:nvGraphicFramePr>
        <p:xfrm>
          <a:off x="4749421" y="2451598"/>
          <a:ext cx="4019266" cy="274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Graphic spid="6" grpId="0">
        <p:bldAsOne/>
      </p:bldGraphic>
      <p:bldGraphic spid="8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err="1" smtClean="0"/>
              <a:t>Release</a:t>
            </a:r>
            <a:r>
              <a:rPr lang="es-ES" dirty="0" smtClean="0"/>
              <a:t>?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s-ES" dirty="0" err="1" smtClean="0"/>
              <a:t>Toxicity</a:t>
            </a:r>
            <a:r>
              <a:rPr lang="es-ES" dirty="0" smtClean="0"/>
              <a:t>?</a:t>
            </a:r>
            <a:endParaRPr lang="es-ES" dirty="0"/>
          </a:p>
        </p:txBody>
      </p:sp>
      <p:graphicFrame>
        <p:nvGraphicFramePr>
          <p:cNvPr id="6" name="2 Gráfico"/>
          <p:cNvGraphicFramePr/>
          <p:nvPr/>
        </p:nvGraphicFramePr>
        <p:xfrm>
          <a:off x="484496" y="2494128"/>
          <a:ext cx="38554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6 Gráfico"/>
          <p:cNvGraphicFramePr/>
          <p:nvPr/>
        </p:nvGraphicFramePr>
        <p:xfrm>
          <a:off x="4435522" y="2519836"/>
          <a:ext cx="4217159" cy="274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Graphic spid="6" grpId="0">
        <p:bldAsOne/>
      </p:bldGraphic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itle 6">
            <a:extLst>
              <a:ext uri="{FF2B5EF4-FFF2-40B4-BE49-F238E27FC236}">
                <a16:creationId xmlns="" xmlns:a16="http://schemas.microsoft.com/office/drawing/2014/main" id="{651C79F3-A056-854E-81CF-066D794A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b="1" dirty="0" smtClean="0">
                <a:solidFill>
                  <a:schemeClr val="accent1">
                    <a:lumMod val="75000"/>
                  </a:schemeClr>
                </a:solidFill>
              </a:rPr>
              <a:t>Safety in Pilot Lines</a:t>
            </a:r>
            <a:endParaRPr lang="sv-SE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0" name="1 Gráfico"/>
          <p:cNvGraphicFramePr/>
          <p:nvPr/>
        </p:nvGraphicFramePr>
        <p:xfrm>
          <a:off x="1111348" y="1273651"/>
          <a:ext cx="7006339" cy="4902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75159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riolaKD">
      <a:dk1>
        <a:srgbClr val="382F2D"/>
      </a:dk1>
      <a:lt1>
        <a:srgbClr val="FFFFFF"/>
      </a:lt1>
      <a:dk2>
        <a:srgbClr val="FFA100"/>
      </a:dk2>
      <a:lt2>
        <a:srgbClr val="A29791"/>
      </a:lt2>
      <a:accent1>
        <a:srgbClr val="FFA100"/>
      </a:accent1>
      <a:accent2>
        <a:srgbClr val="A29791"/>
      </a:accent2>
      <a:accent3>
        <a:srgbClr val="FDC82F"/>
      </a:accent3>
      <a:accent4>
        <a:srgbClr val="00C0B5"/>
      </a:accent4>
      <a:accent5>
        <a:srgbClr val="C21DAC"/>
      </a:accent5>
      <a:accent6>
        <a:srgbClr val="00A1DE"/>
      </a:accent6>
      <a:hlink>
        <a:srgbClr val="00A1DE"/>
      </a:hlink>
      <a:folHlink>
        <a:srgbClr val="C21DAC"/>
      </a:folHlink>
    </a:clrScheme>
    <a:fontScheme name="Puoli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Oriola_template_lite.potx</Template>
  <TotalTime>6638</TotalTime>
  <Words>565</Words>
  <Application>Microsoft Office PowerPoint</Application>
  <PresentationFormat>Presentación en pantalla (4:3)</PresentationFormat>
  <Paragraphs>99</Paragraphs>
  <Slides>12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12</vt:i4>
      </vt:variant>
    </vt:vector>
  </HeadingPairs>
  <TitlesOfParts>
    <vt:vector size="14" baseType="lpstr">
      <vt:lpstr>Tema de Office</vt:lpstr>
      <vt:lpstr>1_Tema de Office</vt:lpstr>
      <vt:lpstr>Diapositiva 1</vt:lpstr>
      <vt:lpstr>Objectives</vt:lpstr>
      <vt:lpstr>Platform Users</vt:lpstr>
      <vt:lpstr>Diapositiva 4</vt:lpstr>
      <vt:lpstr>Safety in Pilot Lines</vt:lpstr>
      <vt:lpstr>Safety in Pilot Lines</vt:lpstr>
      <vt:lpstr>Safety in Pilot Lines</vt:lpstr>
      <vt:lpstr>Safety in Pilot Lines</vt:lpstr>
      <vt:lpstr>Safety in Pilot Lines</vt:lpstr>
      <vt:lpstr>Safety in Pilot Lines</vt:lpstr>
      <vt:lpstr>Safety in Pilot Lines</vt:lpstr>
      <vt:lpstr>Safety in Pilot Lines</vt:lpstr>
    </vt:vector>
  </TitlesOfParts>
  <Company>Mediaboost Oy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Vesa Virkkunen</dc:creator>
  <cp:lastModifiedBy>asatti</cp:lastModifiedBy>
  <cp:revision>330</cp:revision>
  <cp:lastPrinted>2018-06-13T09:41:25Z</cp:lastPrinted>
  <dcterms:created xsi:type="dcterms:W3CDTF">2013-09-09T11:05:57Z</dcterms:created>
  <dcterms:modified xsi:type="dcterms:W3CDTF">2018-11-07T12:42:29Z</dcterms:modified>
</cp:coreProperties>
</file>